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01" r:id="rId1"/>
  </p:sldMasterIdLst>
  <p:notesMasterIdLst>
    <p:notesMasterId r:id="rId19"/>
  </p:notesMasterIdLst>
  <p:sldIdLst>
    <p:sldId id="256" r:id="rId2"/>
    <p:sldId id="288" r:id="rId3"/>
    <p:sldId id="257" r:id="rId4"/>
    <p:sldId id="261" r:id="rId5"/>
    <p:sldId id="289" r:id="rId6"/>
    <p:sldId id="290" r:id="rId7"/>
    <p:sldId id="291" r:id="rId8"/>
    <p:sldId id="294" r:id="rId9"/>
    <p:sldId id="299" r:id="rId10"/>
    <p:sldId id="292" r:id="rId11"/>
    <p:sldId id="295" r:id="rId12"/>
    <p:sldId id="296" r:id="rId13"/>
    <p:sldId id="271" r:id="rId14"/>
    <p:sldId id="275" r:id="rId15"/>
    <p:sldId id="273" r:id="rId16"/>
    <p:sldId id="297" r:id="rId17"/>
    <p:sldId id="282"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0D09FB2-7D7E-A14D-A126-45FEDCC7F3B1}">
          <p14:sldIdLst>
            <p14:sldId id="256"/>
            <p14:sldId id="288"/>
            <p14:sldId id="257"/>
            <p14:sldId id="261"/>
            <p14:sldId id="289"/>
            <p14:sldId id="290"/>
            <p14:sldId id="291"/>
            <p14:sldId id="294"/>
            <p14:sldId id="299"/>
            <p14:sldId id="292"/>
            <p14:sldId id="295"/>
            <p14:sldId id="296"/>
            <p14:sldId id="271"/>
            <p14:sldId id="275"/>
            <p14:sldId id="273"/>
            <p14:sldId id="297"/>
            <p14:sldId id="282"/>
          </p14:sldIdLst>
        </p14:section>
        <p14:section name="Untitled Section" id="{A1014A34-C749-1849-B62C-BBAFAD0F181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autoAdjust="0"/>
    <p:restoredTop sz="94694" autoAdjust="0"/>
  </p:normalViewPr>
  <p:slideViewPr>
    <p:cSldViewPr snapToGrid="0" snapToObjects="1">
      <p:cViewPr varScale="1">
        <p:scale>
          <a:sx n="121" d="100"/>
          <a:sy n="121" d="100"/>
        </p:scale>
        <p:origin x="1896"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A3F692-258A-4D49-9DED-61376A93025D}" type="datetimeFigureOut">
              <a:rPr lang="en-US" smtClean="0"/>
              <a:t>4/22/23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6FCF63-FCC4-4A4F-AFA1-B641C3816430}" type="slidenum">
              <a:rPr lang="en-US" smtClean="0"/>
              <a:t>‹#›</a:t>
            </a:fld>
            <a:endParaRPr lang="en-US"/>
          </a:p>
        </p:txBody>
      </p:sp>
    </p:spTree>
    <p:extLst>
      <p:ext uri="{BB962C8B-B14F-4D97-AF65-F5344CB8AC3E}">
        <p14:creationId xmlns:p14="http://schemas.microsoft.com/office/powerpoint/2010/main" val="25118508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a:t>
            </a:r>
            <a:r>
              <a:rPr lang="en-US" baseline="0" dirty="0"/>
              <a:t> and welcome to “Loop the Loop!” </a:t>
            </a:r>
            <a:endParaRPr lang="en-US" dirty="0"/>
          </a:p>
        </p:txBody>
      </p:sp>
      <p:sp>
        <p:nvSpPr>
          <p:cNvPr id="4" name="Slide Number Placeholder 3"/>
          <p:cNvSpPr>
            <a:spLocks noGrp="1"/>
          </p:cNvSpPr>
          <p:nvPr>
            <p:ph type="sldNum" sz="quarter" idx="10"/>
          </p:nvPr>
        </p:nvSpPr>
        <p:spPr/>
        <p:txBody>
          <a:bodyPr/>
          <a:lstStyle/>
          <a:p>
            <a:fld id="{0C6FCF63-FCC4-4A4F-AFA1-B641C3816430}" type="slidenum">
              <a:rPr lang="en-US" smtClean="0"/>
              <a:t>1</a:t>
            </a:fld>
            <a:endParaRPr lang="en-US"/>
          </a:p>
        </p:txBody>
      </p:sp>
    </p:spTree>
    <p:extLst>
      <p:ext uri="{BB962C8B-B14F-4D97-AF65-F5344CB8AC3E}">
        <p14:creationId xmlns:p14="http://schemas.microsoft.com/office/powerpoint/2010/main" val="2230628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6FCF63-FCC4-4A4F-AFA1-B641C3816430}" type="slidenum">
              <a:rPr lang="en-US" smtClean="0"/>
              <a:t>7</a:t>
            </a:fld>
            <a:endParaRPr lang="en-US"/>
          </a:p>
        </p:txBody>
      </p:sp>
    </p:spTree>
    <p:extLst>
      <p:ext uri="{BB962C8B-B14F-4D97-AF65-F5344CB8AC3E}">
        <p14:creationId xmlns:p14="http://schemas.microsoft.com/office/powerpoint/2010/main" val="35542406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0738" y="4155141"/>
            <a:ext cx="7542212" cy="1013012"/>
          </a:xfrm>
        </p:spPr>
        <p:txBody>
          <a:bodyPr anchor="b" anchorCtr="0">
            <a:noAutofit/>
          </a:bodyPr>
          <a:lstStyle/>
          <a:p>
            <a:r>
              <a:rPr lang="en-US"/>
              <a:t>Click to edit Master title style</a:t>
            </a:r>
            <a:endParaRPr/>
          </a:p>
        </p:txBody>
      </p:sp>
      <p:sp>
        <p:nvSpPr>
          <p:cNvPr id="3" name="Subtitle 2"/>
          <p:cNvSpPr>
            <a:spLocks noGrp="1"/>
          </p:cNvSpPr>
          <p:nvPr>
            <p:ph type="subTitle" idx="1"/>
          </p:nvPr>
        </p:nvSpPr>
        <p:spPr>
          <a:xfrm>
            <a:off x="820738" y="5230906"/>
            <a:ext cx="7542212" cy="1030942"/>
          </a:xfrm>
        </p:spPr>
        <p:txBody>
          <a:bodyPr/>
          <a:lstStyle>
            <a:lvl1pPr marL="0" indent="0" algn="ctr">
              <a:spcBef>
                <a:spcPct val="300"/>
              </a:spcBef>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p>
            <a:fld id="{78A0AC44-6BA7-2648-A281-1E1D9EE3FA10}" type="datetimeFigureOut">
              <a:rPr lang="en-US" smtClean="0"/>
              <a:t>4/22/23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AF2B4D-6B12-4EDF-87BB-2B55CECB6611}" type="slidenum">
              <a:rPr lang="en-US" smtClean="0"/>
              <a:pPr/>
              <a:t>‹#›</a:t>
            </a:fld>
            <a:endParaRPr lang="en-US"/>
          </a:p>
        </p:txBody>
      </p:sp>
      <p:pic>
        <p:nvPicPr>
          <p:cNvPr id="7" name="Picture 6" descr="MoleculeTracer.png"/>
          <p:cNvPicPr>
            <a:picLocks noChangeAspect="1"/>
          </p:cNvPicPr>
          <p:nvPr/>
        </p:nvPicPr>
        <p:blipFill>
          <a:blip r:embed="rId2"/>
          <a:stretch>
            <a:fillRect/>
          </a:stretch>
        </p:blipFill>
        <p:spPr>
          <a:xfrm>
            <a:off x="1674019" y="224679"/>
            <a:ext cx="5795963" cy="394337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8A0AC44-6BA7-2648-A281-1E1D9EE3FA10}" type="datetimeFigureOut">
              <a:rPr lang="en-US" smtClean="0"/>
              <a:t>4/22/23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07CA30-37D1-C742-B42C-DC1662865D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737" y="1219013"/>
            <a:ext cx="7542213" cy="1958975"/>
          </a:xfrm>
        </p:spPr>
        <p:txBody>
          <a:bodyPr vert="horz" lIns="91440" tIns="45720" rIns="91440" bIns="45720" rtlCol="0" anchor="b" anchorCtr="0">
            <a:noAutofit/>
          </a:bodyPr>
          <a:lstStyle>
            <a:lvl1pPr algn="ctr" defTabSz="914400" rtl="0" eaLnBrk="1" latinLnBrk="0" hangingPunct="1">
              <a:spcBef>
                <a:spcPct val="0"/>
              </a:spcBef>
              <a:buNone/>
              <a:defRPr sz="5200" b="1" kern="1200">
                <a:solidFill>
                  <a:schemeClr val="tx1"/>
                </a:solidFill>
                <a:effectLst>
                  <a:outerShdw blurRad="101600" dist="63500" dir="2700000" algn="tl" rotWithShape="0">
                    <a:prstClr val="black">
                      <a:alpha val="75000"/>
                    </a:prstClr>
                  </a:outerShdw>
                </a:effectLst>
                <a:latin typeface="+mj-lt"/>
                <a:ea typeface="+mj-ea"/>
                <a:cs typeface="+mj-cs"/>
              </a:defRPr>
            </a:lvl1pPr>
          </a:lstStyle>
          <a:p>
            <a:r>
              <a:rPr lang="en-US"/>
              <a:t>Click to edit Master title style</a:t>
            </a:r>
            <a:endParaRPr/>
          </a:p>
        </p:txBody>
      </p:sp>
      <p:sp>
        <p:nvSpPr>
          <p:cNvPr id="3" name="Text Placeholder 2"/>
          <p:cNvSpPr>
            <a:spLocks noGrp="1"/>
          </p:cNvSpPr>
          <p:nvPr>
            <p:ph type="body" idx="1"/>
          </p:nvPr>
        </p:nvSpPr>
        <p:spPr>
          <a:xfrm>
            <a:off x="820737" y="3224213"/>
            <a:ext cx="7542213" cy="1500187"/>
          </a:xfrm>
        </p:spPr>
        <p:txBody>
          <a:bodyPr vert="horz" lIns="91440" tIns="45720" rIns="91440" bIns="45720" rtlCol="0">
            <a:normAutofit/>
          </a:bodyPr>
          <a:lstStyle>
            <a:lvl1pPr marL="0" indent="0" algn="ctr" defTabSz="914400" rtl="0" eaLnBrk="1" latinLnBrk="0" hangingPunct="1">
              <a:spcBef>
                <a:spcPts val="300"/>
              </a:spcBef>
              <a:buFontTx/>
              <a:buNone/>
              <a:defRPr sz="2400" b="1" kern="1200">
                <a:solidFill>
                  <a:schemeClr val="tx1">
                    <a:tint val="75000"/>
                  </a:schemeClr>
                </a:solidFill>
                <a:effectLst>
                  <a:outerShdw blurRad="101600" dist="63500" dir="2700000" algn="tl" rotWithShape="0">
                    <a:prstClr val="black">
                      <a:alpha val="75000"/>
                    </a:prst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4/22/23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79462" y="107577"/>
            <a:ext cx="7581901" cy="1653988"/>
          </a:xfrm>
        </p:spPr>
        <p:txBody>
          <a:bodyPr/>
          <a:lstStyle/>
          <a:p>
            <a:r>
              <a:rPr lang="en-US"/>
              <a:t>Click to edit Master title style</a:t>
            </a:r>
            <a:endParaRPr/>
          </a:p>
        </p:txBody>
      </p:sp>
      <p:sp>
        <p:nvSpPr>
          <p:cNvPr id="3" name="Content Placeholder 2"/>
          <p:cNvSpPr>
            <a:spLocks noGrp="1"/>
          </p:cNvSpPr>
          <p:nvPr>
            <p:ph sz="half" idx="1"/>
          </p:nvPr>
        </p:nvSpPr>
        <p:spPr>
          <a:xfrm>
            <a:off x="779462" y="1892301"/>
            <a:ext cx="3657600" cy="39751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703763" y="1892301"/>
            <a:ext cx="3657600" cy="39751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78A0AC44-6BA7-2648-A281-1E1D9EE3FA10}" type="datetimeFigureOut">
              <a:rPr lang="en-US" smtClean="0"/>
              <a:t>4/22/23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07CA30-37D1-C742-B42C-DC1662865D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79462" y="107577"/>
            <a:ext cx="7581901" cy="1653988"/>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779462" y="1761565"/>
            <a:ext cx="3657600" cy="515469"/>
          </a:xfrm>
        </p:spPr>
        <p:txBody>
          <a:bodyPr anchor="b">
            <a:normAutofit/>
          </a:bodyPr>
          <a:lstStyle>
            <a:lvl1pPr marL="0" indent="0" algn="ctr">
              <a:spcBef>
                <a:spcPct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9462" y="2393575"/>
            <a:ext cx="3657600" cy="3473823"/>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4703763" y="1761565"/>
            <a:ext cx="3657600" cy="515469"/>
          </a:xfrm>
        </p:spPr>
        <p:txBody>
          <a:bodyPr anchor="b">
            <a:normAutofit/>
          </a:bodyPr>
          <a:lstStyle>
            <a:lvl1pPr marL="0" indent="0" algn="ctr">
              <a:spcBef>
                <a:spcPct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03763" y="2393575"/>
            <a:ext cx="3657600" cy="3473823"/>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78A0AC44-6BA7-2648-A281-1E1D9EE3FA10}" type="datetimeFigureOut">
              <a:rPr lang="en-US" smtClean="0"/>
              <a:t>4/22/23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07CA30-37D1-C742-B42C-DC1662865D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78A0AC44-6BA7-2648-A281-1E1D9EE3FA10}" type="datetimeFigureOut">
              <a:rPr lang="en-US" smtClean="0"/>
              <a:t>4/22/23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07CA30-37D1-C742-B42C-DC1662865D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A0AC44-6BA7-2648-A281-1E1D9EE3FA10}" type="datetimeFigureOut">
              <a:rPr lang="en-US" smtClean="0"/>
              <a:t>4/22/23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07CA30-37D1-C742-B42C-DC1662865D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9929" y="457201"/>
            <a:ext cx="3566160" cy="1371600"/>
          </a:xfrm>
        </p:spPr>
        <p:txBody>
          <a:bodyPr anchor="b">
            <a:normAutofit/>
          </a:bodyPr>
          <a:lstStyle>
            <a:lvl1pPr algn="ctr">
              <a:defRPr sz="3600" b="1"/>
            </a:lvl1pPr>
          </a:lstStyle>
          <a:p>
            <a:r>
              <a:rPr lang="en-US"/>
              <a:t>Click to edit Master title style</a:t>
            </a:r>
            <a:endParaRPr/>
          </a:p>
        </p:txBody>
      </p:sp>
      <p:sp>
        <p:nvSpPr>
          <p:cNvPr id="3" name="Content Placeholder 2"/>
          <p:cNvSpPr>
            <a:spLocks noGrp="1"/>
          </p:cNvSpPr>
          <p:nvPr>
            <p:ph idx="1"/>
          </p:nvPr>
        </p:nvSpPr>
        <p:spPr>
          <a:xfrm>
            <a:off x="4802393" y="457201"/>
            <a:ext cx="3566160" cy="5410200"/>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79929" y="1828801"/>
            <a:ext cx="3566160" cy="3657600"/>
          </a:xfrm>
        </p:spPr>
        <p:txBody>
          <a:bodyPr>
            <a:normAutofit/>
          </a:bodyPr>
          <a:lstStyle>
            <a:lvl1pPr marL="0" indent="0" algn="ctr">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A0AC44-6BA7-2648-A281-1E1D9EE3FA10}" type="datetimeFigureOut">
              <a:rPr lang="en-US" smtClean="0"/>
              <a:t>4/22/23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FC0C46-BFAC-2E46-A508-935360C4F52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240" y="457200"/>
            <a:ext cx="3566160" cy="1371600"/>
          </a:xfrm>
        </p:spPr>
        <p:txBody>
          <a:bodyPr anchor="b">
            <a:normAutofit/>
          </a:bodyPr>
          <a:lstStyle>
            <a:lvl1pPr algn="ctr">
              <a:defRPr sz="3600" b="1" kern="1200">
                <a:solidFill>
                  <a:schemeClr val="tx1"/>
                </a:solidFill>
                <a:effectLst>
                  <a:outerShdw blurRad="101600" dist="63500" dir="2700000" algn="tl" rotWithShape="0">
                    <a:prstClr val="black">
                      <a:alpha val="75000"/>
                    </a:prstClr>
                  </a:outerShdw>
                </a:effectLst>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5266765" y="1676400"/>
            <a:ext cx="2975610" cy="2975610"/>
          </a:xfrm>
          <a:prstGeom prst="ellipse">
            <a:avLst/>
          </a:prstGeom>
          <a:solidFill>
            <a:schemeClr val="tx1">
              <a:lumMod val="75000"/>
            </a:schemeClr>
          </a:solidFill>
          <a:ln w="63500">
            <a:solidFill>
              <a:schemeClr val="tx1"/>
            </a:solidFill>
          </a:ln>
          <a:effectLst>
            <a:outerShdw blurRad="254000" dist="152400" dir="5400000" sx="90000" sy="-19000" rotWithShape="0">
              <a:prstClr val="black">
                <a:alpha val="2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240" y="1828800"/>
            <a:ext cx="3566160" cy="3657600"/>
          </a:xfrm>
        </p:spPr>
        <p:txBody>
          <a:bodyPr vert="horz" lIns="91440" tIns="45720" rIns="91440" bIns="45720" rtlCol="0">
            <a:normAutofit/>
          </a:bodyPr>
          <a:lstStyle>
            <a:lvl1pPr marL="0" indent="0" algn="ctr">
              <a:buNone/>
              <a:defRPr sz="2000" b="1" kern="1200">
                <a:solidFill>
                  <a:schemeClr val="tx1"/>
                </a:solidFill>
                <a:effectLst>
                  <a:outerShdw blurRad="101600" dist="63500" dir="2700000" algn="tl" rotWithShape="0">
                    <a:prstClr val="black">
                      <a:alpha val="75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Tx/>
              <a:buNone/>
            </a:pPr>
            <a:r>
              <a:rPr lang="en-US"/>
              <a:t>Click to edit Master text styles</a:t>
            </a:r>
          </a:p>
        </p:txBody>
      </p:sp>
      <p:sp>
        <p:nvSpPr>
          <p:cNvPr id="5" name="Date Placeholder 4"/>
          <p:cNvSpPr>
            <a:spLocks noGrp="1"/>
          </p:cNvSpPr>
          <p:nvPr>
            <p:ph type="dt" sz="half" idx="10"/>
          </p:nvPr>
        </p:nvSpPr>
        <p:spPr/>
        <p:txBody>
          <a:bodyPr/>
          <a:lstStyle/>
          <a:p>
            <a:fld id="{78A0AC44-6BA7-2648-A281-1E1D9EE3FA10}" type="datetimeFigureOut">
              <a:rPr lang="en-US" smtClean="0"/>
              <a:t>4/22/23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07CA30-37D1-C742-B42C-DC1662865D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777240" y="3962399"/>
            <a:ext cx="7585710" cy="672353"/>
          </a:xfrm>
        </p:spPr>
        <p:txBody>
          <a:bodyPr anchor="b">
            <a:normAutofit/>
          </a:bodyPr>
          <a:lstStyle>
            <a:lvl1pPr algn="ctr">
              <a:defRPr sz="3600" b="1" kern="1200">
                <a:solidFill>
                  <a:schemeClr val="tx1"/>
                </a:solidFill>
                <a:effectLst>
                  <a:outerShdw blurRad="101600" dist="63500" dir="2700000" algn="tl" rotWithShape="0">
                    <a:prstClr val="black">
                      <a:alpha val="75000"/>
                    </a:prstClr>
                  </a:outerShdw>
                </a:effectLst>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3101957" y="457200"/>
            <a:ext cx="2940087" cy="2940087"/>
          </a:xfrm>
          <a:prstGeom prst="ellipse">
            <a:avLst/>
          </a:prstGeom>
          <a:solidFill>
            <a:schemeClr val="tx1">
              <a:lumMod val="75000"/>
            </a:schemeClr>
          </a:solidFill>
          <a:ln w="63500">
            <a:solidFill>
              <a:schemeClr val="tx1"/>
            </a:solidFill>
          </a:ln>
          <a:effectLst>
            <a:outerShdw blurRad="254000" dist="152400" dir="5400000" sx="90000" sy="-19000" rotWithShape="0">
              <a:prstClr val="black">
                <a:alpha val="20000"/>
              </a:prstClr>
            </a:outerShdw>
          </a:effectLst>
        </p:spPr>
        <p:txBody>
          <a:bodyPr vert="horz" lIns="91440" tIns="45720" rIns="91440" bIns="45720" rtlCol="0">
            <a:normAutofit/>
          </a:bodyPr>
          <a:lstStyle>
            <a:lvl1pPr marL="0" indent="0" algn="l" defTabSz="914400" rtl="0" eaLnBrk="1" latinLnBrk="0" hangingPunct="1">
              <a:spcBef>
                <a:spcPts val="2000"/>
              </a:spcBef>
              <a:buFontTx/>
              <a:buNone/>
              <a:defRPr sz="2400" b="1" kern="1200">
                <a:solidFill>
                  <a:schemeClr val="tx1"/>
                </a:solidFill>
                <a:effectLst>
                  <a:outerShdw blurRad="101600" dist="63500" dir="2700000" algn="tl" rotWithShape="0">
                    <a:prstClr val="black">
                      <a:alpha val="75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240" y="4639235"/>
            <a:ext cx="7585710" cy="1371600"/>
          </a:xfrm>
        </p:spPr>
        <p:txBody>
          <a:bodyPr vert="horz" lIns="91440" tIns="45720" rIns="91440" bIns="45720" rtlCol="0">
            <a:normAutofit/>
          </a:bodyPr>
          <a:lstStyle>
            <a:lvl1pPr marL="0" indent="0" algn="ctr">
              <a:buNone/>
              <a:defRPr sz="2000" b="1" kern="1200">
                <a:solidFill>
                  <a:schemeClr val="tx1"/>
                </a:solidFill>
                <a:effectLst>
                  <a:outerShdw blurRad="101600" dist="63500" dir="2700000" algn="tl" rotWithShape="0">
                    <a:prstClr val="black">
                      <a:alpha val="75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Tx/>
              <a:buNone/>
            </a:pPr>
            <a:r>
              <a:rPr lang="en-US"/>
              <a:t>Click to edit Master text styles</a:t>
            </a:r>
          </a:p>
        </p:txBody>
      </p:sp>
      <p:sp>
        <p:nvSpPr>
          <p:cNvPr id="5" name="Date Placeholder 4"/>
          <p:cNvSpPr>
            <a:spLocks noGrp="1"/>
          </p:cNvSpPr>
          <p:nvPr>
            <p:ph type="dt" sz="half" idx="10"/>
          </p:nvPr>
        </p:nvSpPr>
        <p:spPr/>
        <p:txBody>
          <a:bodyPr/>
          <a:lstStyle/>
          <a:p>
            <a:fld id="{78A0AC44-6BA7-2648-A281-1E1D9EE3FA10}" type="datetimeFigureOut">
              <a:rPr lang="en-US" smtClean="0"/>
              <a:t>4/22/23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07CA30-37D1-C742-B42C-DC1662865D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8A0AC44-6BA7-2648-A281-1E1D9EE3FA10}" type="datetimeFigureOut">
              <a:rPr lang="en-US" smtClean="0"/>
              <a:t>4/22/23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07CA30-37D1-C742-B42C-DC1662865D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9365" y="416859"/>
            <a:ext cx="1940859" cy="5607424"/>
          </a:xfrm>
        </p:spPr>
        <p:txBody>
          <a:bodyPr vert="eaVert" anchor="ctr" anchorCtr="0"/>
          <a:lstStyle/>
          <a:p>
            <a:r>
              <a:rPr lang="en-US"/>
              <a:t>Click to edit Master title style</a:t>
            </a:r>
            <a:endParaRPr/>
          </a:p>
        </p:txBody>
      </p:sp>
      <p:sp>
        <p:nvSpPr>
          <p:cNvPr id="3" name="Vertical Text Placeholder 2"/>
          <p:cNvSpPr>
            <a:spLocks noGrp="1"/>
          </p:cNvSpPr>
          <p:nvPr>
            <p:ph type="body" orient="vert" idx="1"/>
          </p:nvPr>
        </p:nvSpPr>
        <p:spPr>
          <a:xfrm>
            <a:off x="820737" y="414015"/>
            <a:ext cx="6144839" cy="561026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8A0AC44-6BA7-2648-A281-1E1D9EE3FA10}" type="datetimeFigureOut">
              <a:rPr lang="en-US" smtClean="0"/>
              <a:t>4/22/23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07CA30-37D1-C742-B42C-DC1662865D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GridOverlay.png"/>
          <p:cNvPicPr>
            <a:picLocks noChangeAspect="1"/>
          </p:cNvPicPr>
          <p:nvPr/>
        </p:nvPicPr>
        <p:blipFill>
          <a:blip r:embed="rId14"/>
          <a:stretch>
            <a:fillRect/>
          </a:stretch>
        </p:blipFill>
        <p:spPr>
          <a:xfrm>
            <a:off x="0" y="0"/>
            <a:ext cx="9144000" cy="6858000"/>
          </a:xfrm>
          <a:prstGeom prst="rect">
            <a:avLst/>
          </a:prstGeom>
          <a:solidFill>
            <a:schemeClr val="bg2">
              <a:lumMod val="60000"/>
              <a:lumOff val="40000"/>
              <a:alpha val="10000"/>
            </a:schemeClr>
          </a:solidFill>
        </p:spPr>
      </p:pic>
      <p:sp>
        <p:nvSpPr>
          <p:cNvPr id="2" name="Title Placeholder 1"/>
          <p:cNvSpPr>
            <a:spLocks noGrp="1"/>
          </p:cNvSpPr>
          <p:nvPr>
            <p:ph type="title"/>
          </p:nvPr>
        </p:nvSpPr>
        <p:spPr>
          <a:xfrm>
            <a:off x="779462" y="107577"/>
            <a:ext cx="7581901" cy="1653988"/>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779462" y="1882588"/>
            <a:ext cx="7581901" cy="39534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6651812" y="6356350"/>
            <a:ext cx="2133600" cy="365125"/>
          </a:xfrm>
          <a:prstGeom prst="rect">
            <a:avLst/>
          </a:prstGeom>
        </p:spPr>
        <p:txBody>
          <a:bodyPr vert="horz" lIns="91440" tIns="45720" rIns="91440" bIns="45720" rtlCol="0" anchor="ctr"/>
          <a:lstStyle>
            <a:lvl1pPr algn="r">
              <a:defRPr sz="1100">
                <a:solidFill>
                  <a:schemeClr val="tx1">
                    <a:tint val="75000"/>
                  </a:schemeClr>
                </a:solidFill>
                <a:effectLst>
                  <a:outerShdw blurRad="101600" dist="63500" dir="2700000" algn="tl" rotWithShape="0">
                    <a:prstClr val="black">
                      <a:alpha val="75000"/>
                    </a:prstClr>
                  </a:outerShdw>
                </a:effectLst>
              </a:defRPr>
            </a:lvl1pPr>
          </a:lstStyle>
          <a:p>
            <a:fld id="{78A0AC44-6BA7-2648-A281-1E1D9EE3FA10}" type="datetimeFigureOut">
              <a:rPr lang="en-US" smtClean="0"/>
              <a:t>4/22/23</a:t>
            </a:fld>
            <a:endParaRPr lang="en-US"/>
          </a:p>
        </p:txBody>
      </p:sp>
      <p:sp>
        <p:nvSpPr>
          <p:cNvPr id="5" name="Footer Placeholder 4"/>
          <p:cNvSpPr>
            <a:spLocks noGrp="1"/>
          </p:cNvSpPr>
          <p:nvPr>
            <p:ph type="ftr" sz="quarter" idx="3"/>
          </p:nvPr>
        </p:nvSpPr>
        <p:spPr>
          <a:xfrm>
            <a:off x="354106" y="6356350"/>
            <a:ext cx="2895600" cy="365125"/>
          </a:xfrm>
          <a:prstGeom prst="rect">
            <a:avLst/>
          </a:prstGeom>
        </p:spPr>
        <p:txBody>
          <a:bodyPr vert="horz" lIns="91440" tIns="45720" rIns="91440" bIns="45720" rtlCol="0" anchor="ctr"/>
          <a:lstStyle>
            <a:lvl1pPr algn="l">
              <a:defRPr sz="1100">
                <a:solidFill>
                  <a:schemeClr val="tx1">
                    <a:tint val="75000"/>
                  </a:schemeClr>
                </a:solidFill>
                <a:effectLst>
                  <a:outerShdw blurRad="101600" dist="63500" dir="2700000" algn="tl" rotWithShape="0">
                    <a:prstClr val="black">
                      <a:alpha val="75000"/>
                    </a:prstClr>
                  </a:outerShdw>
                </a:effectLst>
              </a:defRPr>
            </a:lvl1pPr>
          </a:lstStyle>
          <a:p>
            <a:endParaRPr lang="en-US"/>
          </a:p>
        </p:txBody>
      </p:sp>
      <p:sp>
        <p:nvSpPr>
          <p:cNvPr id="6" name="Slide Number Placeholder 5"/>
          <p:cNvSpPr>
            <a:spLocks noGrp="1"/>
          </p:cNvSpPr>
          <p:nvPr>
            <p:ph type="sldNum" sz="quarter" idx="4"/>
          </p:nvPr>
        </p:nvSpPr>
        <p:spPr>
          <a:xfrm>
            <a:off x="4191000" y="6356350"/>
            <a:ext cx="762000" cy="365125"/>
          </a:xfrm>
          <a:prstGeom prst="rect">
            <a:avLst/>
          </a:prstGeom>
        </p:spPr>
        <p:txBody>
          <a:bodyPr vert="horz" lIns="91440" tIns="45720" rIns="91440" bIns="45720" rtlCol="0" anchor="ctr"/>
          <a:lstStyle>
            <a:lvl1pPr algn="ctr">
              <a:defRPr sz="1100">
                <a:solidFill>
                  <a:schemeClr val="tx1">
                    <a:tint val="75000"/>
                  </a:schemeClr>
                </a:solidFill>
                <a:effectLst>
                  <a:outerShdw blurRad="101600" dist="63500" dir="2700000" algn="tl" rotWithShape="0">
                    <a:prstClr val="black">
                      <a:alpha val="75000"/>
                    </a:prstClr>
                  </a:outerShdw>
                </a:effectLst>
              </a:defRPr>
            </a:lvl1pPr>
          </a:lstStyle>
          <a:p>
            <a:fld id="{7607CA30-37D1-C742-B42C-DC1662865DE1}"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txStyles>
    <p:titleStyle>
      <a:lvl1pPr algn="ctr" defTabSz="914400" rtl="0" eaLnBrk="1" latinLnBrk="0" hangingPunct="1">
        <a:spcBef>
          <a:spcPct val="0"/>
        </a:spcBef>
        <a:buNone/>
        <a:defRPr sz="5600" b="1" kern="1200">
          <a:solidFill>
            <a:schemeClr val="tx1"/>
          </a:solidFill>
          <a:effectLst>
            <a:outerShdw blurRad="101600" dist="63500" dir="2700000" algn="tl" rotWithShape="0">
              <a:prstClr val="black">
                <a:alpha val="75000"/>
              </a:prstClr>
            </a:outerShdw>
          </a:effectLst>
          <a:latin typeface="+mj-lt"/>
          <a:ea typeface="+mj-ea"/>
          <a:cs typeface="+mj-cs"/>
        </a:defRPr>
      </a:lvl1pPr>
    </p:titleStyle>
    <p:bodyStyle>
      <a:lvl1pPr marL="403225" indent="-403225" algn="l" defTabSz="914400" rtl="0" eaLnBrk="1" latinLnBrk="0" hangingPunct="1">
        <a:spcBef>
          <a:spcPts val="2000"/>
        </a:spcBef>
        <a:buFontTx/>
        <a:buBlip>
          <a:blip r:embed="rId15"/>
        </a:buBlip>
        <a:defRPr sz="2400" b="1" kern="1200">
          <a:solidFill>
            <a:schemeClr val="tx1"/>
          </a:solidFill>
          <a:effectLst>
            <a:outerShdw blurRad="101600" dist="63500" dir="2700000" algn="tl" rotWithShape="0">
              <a:prstClr val="black">
                <a:alpha val="75000"/>
              </a:prstClr>
            </a:outerShdw>
          </a:effectLst>
          <a:latin typeface="+mn-lt"/>
          <a:ea typeface="+mn-ea"/>
          <a:cs typeface="+mn-cs"/>
        </a:defRPr>
      </a:lvl1pPr>
      <a:lvl2pPr marL="806450" indent="-403225" algn="l" defTabSz="914400" rtl="0" eaLnBrk="1" latinLnBrk="0" hangingPunct="1">
        <a:spcBef>
          <a:spcPts val="600"/>
        </a:spcBef>
        <a:buFontTx/>
        <a:buBlip>
          <a:blip r:embed="rId15"/>
        </a:buBlip>
        <a:defRPr sz="2200" b="1" kern="1200">
          <a:solidFill>
            <a:schemeClr val="tx1"/>
          </a:solidFill>
          <a:effectLst>
            <a:outerShdw blurRad="101600" dist="63500" dir="2700000" algn="tl" rotWithShape="0">
              <a:prstClr val="black">
                <a:alpha val="75000"/>
              </a:prstClr>
            </a:outerShdw>
          </a:effectLst>
          <a:latin typeface="+mn-lt"/>
          <a:ea typeface="+mn-ea"/>
          <a:cs typeface="+mn-cs"/>
        </a:defRPr>
      </a:lvl2pPr>
      <a:lvl3pPr marL="1143000" indent="-336550" algn="l" defTabSz="914400" rtl="0" eaLnBrk="1" latinLnBrk="0" hangingPunct="1">
        <a:spcBef>
          <a:spcPts val="600"/>
        </a:spcBef>
        <a:buFontTx/>
        <a:buBlip>
          <a:blip r:embed="rId15"/>
        </a:buBlip>
        <a:defRPr sz="2000" b="1" kern="1200">
          <a:solidFill>
            <a:schemeClr val="tx1"/>
          </a:solidFill>
          <a:effectLst>
            <a:outerShdw blurRad="101600" dist="63500" dir="2700000" algn="tl" rotWithShape="0">
              <a:prstClr val="black">
                <a:alpha val="75000"/>
              </a:prstClr>
            </a:outerShdw>
          </a:effectLst>
          <a:latin typeface="+mn-lt"/>
          <a:ea typeface="+mn-ea"/>
          <a:cs typeface="+mn-cs"/>
        </a:defRPr>
      </a:lvl3pPr>
      <a:lvl4pPr marL="1492250" indent="-349250" algn="l" defTabSz="914400" rtl="0" eaLnBrk="1" latinLnBrk="0" hangingPunct="1">
        <a:spcBef>
          <a:spcPts val="600"/>
        </a:spcBef>
        <a:buFontTx/>
        <a:buBlip>
          <a:blip r:embed="rId15"/>
        </a:buBlip>
        <a:defRPr sz="1800" b="1" kern="1200">
          <a:solidFill>
            <a:schemeClr val="tx1"/>
          </a:solidFill>
          <a:effectLst>
            <a:outerShdw blurRad="101600" dist="63500" dir="2700000" algn="tl" rotWithShape="0">
              <a:prstClr val="black">
                <a:alpha val="75000"/>
              </a:prstClr>
            </a:outerShdw>
          </a:effectLst>
          <a:latin typeface="+mn-lt"/>
          <a:ea typeface="+mn-ea"/>
          <a:cs typeface="+mn-cs"/>
        </a:defRPr>
      </a:lvl4pPr>
      <a:lvl5pPr marL="1828800" indent="-336550" algn="l" defTabSz="914400" rtl="0" eaLnBrk="1" latinLnBrk="0" hangingPunct="1">
        <a:spcBef>
          <a:spcPts val="600"/>
        </a:spcBef>
        <a:buFontTx/>
        <a:buBlip>
          <a:blip r:embed="rId15"/>
        </a:buBlip>
        <a:defRPr sz="1800" b="1" kern="1200">
          <a:solidFill>
            <a:schemeClr val="tx1"/>
          </a:solidFill>
          <a:effectLst>
            <a:outerShdw blurRad="101600" dist="63500" dir="2700000" algn="tl" rotWithShape="0">
              <a:prstClr val="black">
                <a:alpha val="75000"/>
              </a:prstClr>
            </a:outerShdw>
          </a:effectLst>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0738" y="-43754"/>
            <a:ext cx="7542212" cy="1013012"/>
          </a:xfrm>
        </p:spPr>
        <p:txBody>
          <a:bodyPr/>
          <a:lstStyle/>
          <a:p>
            <a:r>
              <a:rPr lang="en-US" sz="4000" dirty="0">
                <a:solidFill>
                  <a:srgbClr val="FFFFFF"/>
                </a:solidFill>
              </a:rPr>
              <a:t>Creating Ensemble Synergy</a:t>
            </a:r>
          </a:p>
        </p:txBody>
      </p:sp>
      <p:sp>
        <p:nvSpPr>
          <p:cNvPr id="3" name="Subtitle 2"/>
          <p:cNvSpPr>
            <a:spLocks noGrp="1"/>
          </p:cNvSpPr>
          <p:nvPr>
            <p:ph type="subTitle" idx="1"/>
          </p:nvPr>
        </p:nvSpPr>
        <p:spPr>
          <a:xfrm>
            <a:off x="820738" y="3894161"/>
            <a:ext cx="7542212" cy="1030942"/>
          </a:xfrm>
        </p:spPr>
        <p:txBody>
          <a:bodyPr>
            <a:normAutofit fontScale="92500" lnSpcReduction="10000"/>
          </a:bodyPr>
          <a:lstStyle/>
          <a:p>
            <a:r>
              <a:rPr lang="en-US" dirty="0">
                <a:solidFill>
                  <a:schemeClr val="accent2"/>
                </a:solidFill>
              </a:rPr>
              <a:t>How to Plan and Actualize </a:t>
            </a:r>
          </a:p>
          <a:p>
            <a:r>
              <a:rPr lang="en-US" dirty="0">
                <a:solidFill>
                  <a:schemeClr val="accent2"/>
                </a:solidFill>
              </a:rPr>
              <a:t>a Synergistic Choral Rehearsal  with</a:t>
            </a:r>
          </a:p>
          <a:p>
            <a:r>
              <a:rPr lang="en-US" dirty="0">
                <a:solidFill>
                  <a:schemeClr val="accent2"/>
                </a:solidFill>
              </a:rPr>
              <a:t>a Functional Unity Foundation for Singing</a:t>
            </a:r>
          </a:p>
        </p:txBody>
      </p:sp>
      <p:sp>
        <p:nvSpPr>
          <p:cNvPr id="4" name="TextBox 3"/>
          <p:cNvSpPr txBox="1"/>
          <p:nvPr/>
        </p:nvSpPr>
        <p:spPr>
          <a:xfrm>
            <a:off x="2739866" y="5401424"/>
            <a:ext cx="3833101" cy="369332"/>
          </a:xfrm>
          <a:prstGeom prst="rect">
            <a:avLst/>
          </a:prstGeom>
          <a:noFill/>
        </p:spPr>
        <p:txBody>
          <a:bodyPr wrap="none" rtlCol="0">
            <a:spAutoFit/>
          </a:bodyPr>
          <a:lstStyle/>
          <a:p>
            <a:r>
              <a:rPr lang="en-US" dirty="0">
                <a:solidFill>
                  <a:schemeClr val="bg1"/>
                </a:solidFill>
              </a:rPr>
              <a:t>Jeffrey S. Gemmell, D.M.A., presenter</a:t>
            </a:r>
          </a:p>
        </p:txBody>
      </p:sp>
      <p:sp>
        <p:nvSpPr>
          <p:cNvPr id="6" name="TextBox 5"/>
          <p:cNvSpPr txBox="1"/>
          <p:nvPr/>
        </p:nvSpPr>
        <p:spPr>
          <a:xfrm>
            <a:off x="1667198" y="4998933"/>
            <a:ext cx="5904033" cy="369332"/>
          </a:xfrm>
          <a:prstGeom prst="rect">
            <a:avLst/>
          </a:prstGeom>
          <a:noFill/>
        </p:spPr>
        <p:txBody>
          <a:bodyPr wrap="square" rtlCol="0">
            <a:spAutoFit/>
          </a:bodyPr>
          <a:lstStyle/>
          <a:p>
            <a:r>
              <a:rPr lang="en-US" b="1" dirty="0"/>
              <a:t>Pennsylvania Music Educators Conference, April 21, 2023</a:t>
            </a:r>
          </a:p>
        </p:txBody>
      </p:sp>
      <p:pic>
        <p:nvPicPr>
          <p:cNvPr id="9" name="Picture 8">
            <a:extLst>
              <a:ext uri="{FF2B5EF4-FFF2-40B4-BE49-F238E27FC236}">
                <a16:creationId xmlns:a16="http://schemas.microsoft.com/office/drawing/2014/main" id="{D65A3813-5EB3-390C-6101-9104259021AF}"/>
              </a:ext>
            </a:extLst>
          </p:cNvPr>
          <p:cNvPicPr>
            <a:picLocks noChangeAspect="1"/>
          </p:cNvPicPr>
          <p:nvPr/>
        </p:nvPicPr>
        <p:blipFill>
          <a:blip r:embed="rId3"/>
          <a:stretch>
            <a:fillRect/>
          </a:stretch>
        </p:blipFill>
        <p:spPr>
          <a:xfrm>
            <a:off x="3370839" y="5770756"/>
            <a:ext cx="2364222" cy="937477"/>
          </a:xfrm>
          <a:prstGeom prst="rect">
            <a:avLst/>
          </a:prstGeom>
        </p:spPr>
      </p:pic>
      <p:sp>
        <p:nvSpPr>
          <p:cNvPr id="5" name="TextBox 4">
            <a:extLst>
              <a:ext uri="{FF2B5EF4-FFF2-40B4-BE49-F238E27FC236}">
                <a16:creationId xmlns:a16="http://schemas.microsoft.com/office/drawing/2014/main" id="{3394D73F-12E2-2ED7-E511-6AB3213F42AA}"/>
              </a:ext>
            </a:extLst>
          </p:cNvPr>
          <p:cNvSpPr txBox="1"/>
          <p:nvPr/>
        </p:nvSpPr>
        <p:spPr>
          <a:xfrm>
            <a:off x="6364224" y="6315456"/>
            <a:ext cx="2648482" cy="369332"/>
          </a:xfrm>
          <a:prstGeom prst="rect">
            <a:avLst/>
          </a:prstGeom>
          <a:noFill/>
        </p:spPr>
        <p:txBody>
          <a:bodyPr wrap="none" rtlCol="0">
            <a:spAutoFit/>
          </a:bodyPr>
          <a:lstStyle/>
          <a:p>
            <a:r>
              <a:rPr lang="en-US" dirty="0">
                <a:solidFill>
                  <a:schemeClr val="bg1"/>
                </a:solidFill>
              </a:rPr>
              <a:t>Blog: </a:t>
            </a:r>
            <a:r>
              <a:rPr lang="en-US" dirty="0" err="1">
                <a:solidFill>
                  <a:schemeClr val="bg1"/>
                </a:solidFill>
              </a:rPr>
              <a:t>gemmell-posts.com</a:t>
            </a:r>
            <a:endParaRPr 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begin with music.</a:t>
            </a:r>
          </a:p>
        </p:txBody>
      </p:sp>
      <p:pic>
        <p:nvPicPr>
          <p:cNvPr id="4" name="Content Placeholder 3" descr="Screen shot 2013-10-24 at 5.31.07 PM.png"/>
          <p:cNvPicPr>
            <a:picLocks noGrp="1" noChangeAspect="1"/>
          </p:cNvPicPr>
          <p:nvPr>
            <p:ph idx="1"/>
          </p:nvPr>
        </p:nvPicPr>
        <p:blipFill rotWithShape="1">
          <a:blip r:embed="rId2">
            <a:extLst>
              <a:ext uri="{28A0092B-C50C-407E-A947-70E740481C1C}">
                <a14:useLocalDpi xmlns:a14="http://schemas.microsoft.com/office/drawing/2010/main" val="0"/>
              </a:ext>
            </a:extLst>
          </a:blip>
          <a:srcRect l="-103" r="-1021" b="819"/>
          <a:stretch/>
        </p:blipFill>
        <p:spPr>
          <a:xfrm>
            <a:off x="1200924" y="2211841"/>
            <a:ext cx="6835556" cy="1140479"/>
          </a:xfrm>
        </p:spPr>
      </p:pic>
      <p:sp>
        <p:nvSpPr>
          <p:cNvPr id="3" name="TextBox 2"/>
          <p:cNvSpPr txBox="1"/>
          <p:nvPr/>
        </p:nvSpPr>
        <p:spPr>
          <a:xfrm>
            <a:off x="2263512" y="3672000"/>
            <a:ext cx="4307790" cy="830997"/>
          </a:xfrm>
          <a:prstGeom prst="rect">
            <a:avLst/>
          </a:prstGeom>
          <a:noFill/>
        </p:spPr>
        <p:txBody>
          <a:bodyPr wrap="none" rtlCol="0">
            <a:spAutoFit/>
          </a:bodyPr>
          <a:lstStyle/>
          <a:p>
            <a:r>
              <a:rPr lang="en-US" sz="4800" dirty="0">
                <a:solidFill>
                  <a:schemeClr val="bg1"/>
                </a:solidFill>
              </a:rPr>
              <a:t>Long live music!</a:t>
            </a:r>
          </a:p>
        </p:txBody>
      </p:sp>
    </p:spTree>
    <p:extLst>
      <p:ext uri="{BB962C8B-B14F-4D97-AF65-F5344CB8AC3E}">
        <p14:creationId xmlns:p14="http://schemas.microsoft.com/office/powerpoint/2010/main" val="1764212932"/>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a:solidFill>
                  <a:srgbClr val="FFFFFF"/>
                </a:solidFill>
              </a:rPr>
              <a:t>Philosophical Foundation</a:t>
            </a:r>
          </a:p>
        </p:txBody>
      </p:sp>
      <p:sp>
        <p:nvSpPr>
          <p:cNvPr id="3" name="Content Placeholder 2"/>
          <p:cNvSpPr>
            <a:spLocks noGrp="1"/>
          </p:cNvSpPr>
          <p:nvPr>
            <p:ph idx="1"/>
          </p:nvPr>
        </p:nvSpPr>
        <p:spPr>
          <a:xfrm>
            <a:off x="779462" y="1882588"/>
            <a:ext cx="7687720" cy="4975412"/>
          </a:xfrm>
        </p:spPr>
        <p:txBody>
          <a:bodyPr>
            <a:normAutofit/>
          </a:bodyPr>
          <a:lstStyle/>
          <a:p>
            <a:r>
              <a:rPr lang="en-US" dirty="0">
                <a:solidFill>
                  <a:schemeClr val="accent2"/>
                </a:solidFill>
              </a:rPr>
              <a:t>Philosophy: Our map, compass, guidance system</a:t>
            </a:r>
          </a:p>
          <a:p>
            <a:endParaRPr lang="en-US" dirty="0"/>
          </a:p>
          <a:p>
            <a:endParaRPr lang="en-US" dirty="0"/>
          </a:p>
          <a:p>
            <a:pPr marL="0" indent="0">
              <a:buNone/>
            </a:pPr>
            <a:endParaRPr lang="en-US" dirty="0"/>
          </a:p>
          <a:p>
            <a:r>
              <a:rPr lang="en-US" sz="2200" dirty="0">
                <a:solidFill>
                  <a:srgbClr val="9DE61E"/>
                </a:solidFill>
              </a:rPr>
              <a:t>Bennett Reimer: Music Education as Aesthetic Education</a:t>
            </a:r>
          </a:p>
        </p:txBody>
      </p:sp>
      <p:pic>
        <p:nvPicPr>
          <p:cNvPr id="4" name="Picture 3" descr="Screen shot 2012-02-19 at 6.35.20 PM.png"/>
          <p:cNvPicPr>
            <a:picLocks noChangeAspect="1"/>
          </p:cNvPicPr>
          <p:nvPr/>
        </p:nvPicPr>
        <p:blipFill>
          <a:blip r:embed="rId2"/>
          <a:stretch>
            <a:fillRect/>
          </a:stretch>
        </p:blipFill>
        <p:spPr>
          <a:xfrm>
            <a:off x="3032411" y="2392070"/>
            <a:ext cx="2953648" cy="20419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Bennett Reimer.png"/>
          <p:cNvPicPr>
            <a:picLocks noChangeAspect="1"/>
          </p:cNvPicPr>
          <p:nvPr/>
        </p:nvPicPr>
        <p:blipFill>
          <a:blip r:embed="rId3"/>
          <a:stretch>
            <a:fillRect/>
          </a:stretch>
        </p:blipFill>
        <p:spPr>
          <a:xfrm>
            <a:off x="1588348" y="4793539"/>
            <a:ext cx="1526544" cy="19007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3518131" y="4939614"/>
            <a:ext cx="5493361" cy="1477328"/>
          </a:xfrm>
          <a:prstGeom prst="rect">
            <a:avLst/>
          </a:prstGeom>
          <a:noFill/>
        </p:spPr>
        <p:txBody>
          <a:bodyPr wrap="none" rtlCol="0">
            <a:spAutoFit/>
          </a:bodyPr>
          <a:lstStyle/>
          <a:p>
            <a:r>
              <a:rPr lang="en-US" i="1" dirty="0">
                <a:solidFill>
                  <a:schemeClr val="bg1"/>
                </a:solidFill>
              </a:rPr>
              <a:t>“The skillful teacher will help students get closer and </a:t>
            </a:r>
          </a:p>
          <a:p>
            <a:r>
              <a:rPr lang="en-US" i="1" dirty="0">
                <a:solidFill>
                  <a:schemeClr val="bg1"/>
                </a:solidFill>
              </a:rPr>
              <a:t>closer to the sounds of the music, so that the sounds</a:t>
            </a:r>
          </a:p>
          <a:p>
            <a:r>
              <a:rPr lang="en-US" i="1" dirty="0">
                <a:solidFill>
                  <a:schemeClr val="bg1"/>
                </a:solidFill>
              </a:rPr>
              <a:t>themselves—the tone conditions of melody, harmony,</a:t>
            </a:r>
          </a:p>
          <a:p>
            <a:r>
              <a:rPr lang="en-US" i="1" dirty="0">
                <a:solidFill>
                  <a:schemeClr val="bg1"/>
                </a:solidFill>
              </a:rPr>
              <a:t>rhythm, tone color, texture, form, which embody </a:t>
            </a:r>
          </a:p>
          <a:p>
            <a:r>
              <a:rPr lang="en-US" i="1" dirty="0">
                <a:solidFill>
                  <a:schemeClr val="bg1"/>
                </a:solidFill>
              </a:rPr>
              <a:t>musical meaning—can exert their affective power”</a:t>
            </a:r>
          </a:p>
        </p:txBody>
      </p:sp>
      <p:sp>
        <p:nvSpPr>
          <p:cNvPr id="6" name="TextBox 5"/>
          <p:cNvSpPr txBox="1"/>
          <p:nvPr/>
        </p:nvSpPr>
        <p:spPr>
          <a:xfrm>
            <a:off x="3934007" y="6331192"/>
            <a:ext cx="4877507" cy="276999"/>
          </a:xfrm>
          <a:prstGeom prst="rect">
            <a:avLst/>
          </a:prstGeom>
          <a:noFill/>
        </p:spPr>
        <p:txBody>
          <a:bodyPr wrap="none" rtlCol="0">
            <a:spAutoFit/>
          </a:bodyPr>
          <a:lstStyle/>
          <a:p>
            <a:r>
              <a:rPr lang="en-US" sz="1200" dirty="0">
                <a:solidFill>
                  <a:srgbClr val="FFFFFF"/>
                </a:solidFill>
              </a:rPr>
              <a:t>Bennett Reimer (1932-2013), </a:t>
            </a:r>
            <a:r>
              <a:rPr lang="en-US" sz="1200" i="1" dirty="0">
                <a:solidFill>
                  <a:srgbClr val="FFFFFF"/>
                </a:solidFill>
              </a:rPr>
              <a:t>A Philosophy of Music Education</a:t>
            </a:r>
            <a:r>
              <a:rPr lang="en-US" sz="1200" dirty="0">
                <a:solidFill>
                  <a:srgbClr val="FFFFFF"/>
                </a:solidFill>
              </a:rPr>
              <a:t>, 1989, p. 96.</a:t>
            </a:r>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anim calcmode="lin" valueType="num">
                                      <p:cBhvr>
                                        <p:cTn id="14" dur="2000" fill="hold"/>
                                        <p:tgtEl>
                                          <p:spTgt spid="5"/>
                                        </p:tgtEl>
                                        <p:attrNameLst>
                                          <p:attrName>ppt_w</p:attrName>
                                        </p:attrNameLst>
                                      </p:cBhvr>
                                      <p:tavLst>
                                        <p:tav tm="0" fmla="#ppt_w*sin(2.5*pi*$)">
                                          <p:val>
                                            <p:fltVal val="0"/>
                                          </p:val>
                                        </p:tav>
                                        <p:tav tm="100000">
                                          <p:val>
                                            <p:fltVal val="1"/>
                                          </p:val>
                                        </p:tav>
                                      </p:tavLst>
                                    </p:anim>
                                    <p:anim calcmode="lin" valueType="num">
                                      <p:cBhvr>
                                        <p:cTn id="15"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rgbClr val="FFFFFF"/>
                </a:solidFill>
              </a:rPr>
              <a:t>What is Music?</a:t>
            </a:r>
          </a:p>
        </p:txBody>
      </p:sp>
      <p:sp>
        <p:nvSpPr>
          <p:cNvPr id="8" name="Content Placeholder 7"/>
          <p:cNvSpPr>
            <a:spLocks noGrp="1"/>
          </p:cNvSpPr>
          <p:nvPr>
            <p:ph idx="1"/>
          </p:nvPr>
        </p:nvSpPr>
        <p:spPr>
          <a:xfrm>
            <a:off x="779462" y="1434861"/>
            <a:ext cx="7581901" cy="504140"/>
          </a:xfrm>
        </p:spPr>
        <p:txBody>
          <a:bodyPr>
            <a:noAutofit/>
          </a:bodyPr>
          <a:lstStyle/>
          <a:p>
            <a:r>
              <a:rPr lang="en-US" sz="3200" dirty="0">
                <a:solidFill>
                  <a:srgbClr val="0D8BE6"/>
                </a:solidFill>
              </a:rPr>
              <a:t>Material  (musical elements) organized to be expressive (meaningful) </a:t>
            </a:r>
          </a:p>
        </p:txBody>
      </p:sp>
      <p:pic>
        <p:nvPicPr>
          <p:cNvPr id="5" name="Picture 4" descr="Music notation.png"/>
          <p:cNvPicPr>
            <a:picLocks noChangeAspect="1"/>
          </p:cNvPicPr>
          <p:nvPr/>
        </p:nvPicPr>
        <p:blipFill>
          <a:blip r:embed="rId2"/>
          <a:stretch>
            <a:fillRect/>
          </a:stretch>
        </p:blipFill>
        <p:spPr>
          <a:xfrm>
            <a:off x="2528302" y="2860025"/>
            <a:ext cx="3889219" cy="3150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extBox 1"/>
          <p:cNvSpPr txBox="1"/>
          <p:nvPr/>
        </p:nvSpPr>
        <p:spPr>
          <a:xfrm>
            <a:off x="442710" y="2992405"/>
            <a:ext cx="1895305" cy="2677656"/>
          </a:xfrm>
          <a:prstGeom prst="rect">
            <a:avLst/>
          </a:prstGeom>
          <a:noFill/>
        </p:spPr>
        <p:txBody>
          <a:bodyPr wrap="square" rtlCol="0">
            <a:spAutoFit/>
          </a:bodyPr>
          <a:lstStyle/>
          <a:p>
            <a:r>
              <a:rPr lang="en-US" sz="2400" dirty="0">
                <a:solidFill>
                  <a:srgbClr val="9DE61E"/>
                </a:solidFill>
              </a:rPr>
              <a:t>Melody</a:t>
            </a:r>
          </a:p>
          <a:p>
            <a:r>
              <a:rPr lang="en-US" sz="2400" dirty="0">
                <a:solidFill>
                  <a:srgbClr val="9DE61E"/>
                </a:solidFill>
              </a:rPr>
              <a:t>Rhythm</a:t>
            </a:r>
          </a:p>
          <a:p>
            <a:r>
              <a:rPr lang="en-US" sz="2400" dirty="0">
                <a:solidFill>
                  <a:srgbClr val="9DE61E"/>
                </a:solidFill>
              </a:rPr>
              <a:t>Harmony</a:t>
            </a:r>
          </a:p>
          <a:p>
            <a:r>
              <a:rPr lang="en-US" sz="2400" dirty="0">
                <a:solidFill>
                  <a:srgbClr val="9DE61E"/>
                </a:solidFill>
              </a:rPr>
              <a:t>Form</a:t>
            </a:r>
          </a:p>
          <a:p>
            <a:r>
              <a:rPr lang="en-US" sz="2400" dirty="0">
                <a:solidFill>
                  <a:srgbClr val="9DE61E"/>
                </a:solidFill>
              </a:rPr>
              <a:t>Dynamics</a:t>
            </a:r>
          </a:p>
          <a:p>
            <a:r>
              <a:rPr lang="en-US" sz="2400" dirty="0">
                <a:solidFill>
                  <a:srgbClr val="9DE61E"/>
                </a:solidFill>
              </a:rPr>
              <a:t>Timbre</a:t>
            </a:r>
          </a:p>
          <a:p>
            <a:r>
              <a:rPr lang="en-US" sz="2400" dirty="0">
                <a:solidFill>
                  <a:srgbClr val="9DE61E"/>
                </a:solidFill>
              </a:rPr>
              <a:t>Etc.</a:t>
            </a:r>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1"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childTnLst>
                                </p:cTn>
                              </p:par>
                            </p:childTnLst>
                          </p:cTn>
                        </p:par>
                        <p:par>
                          <p:cTn id="12" fill="hold">
                            <p:stCondLst>
                              <p:cond delay="500"/>
                            </p:stCondLst>
                            <p:childTnLst>
                              <p:par>
                                <p:cTn id="13" presetID="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3000" fill="hold"/>
                                        <p:tgtEl>
                                          <p:spTgt spid="5"/>
                                        </p:tgtEl>
                                        <p:attrNameLst>
                                          <p:attrName>ppt_x</p:attrName>
                                        </p:attrNameLst>
                                      </p:cBhvr>
                                      <p:tavLst>
                                        <p:tav tm="0">
                                          <p:val>
                                            <p:strVal val="#ppt_x"/>
                                          </p:val>
                                        </p:tav>
                                        <p:tav tm="100000">
                                          <p:val>
                                            <p:strVal val="#ppt_x"/>
                                          </p:val>
                                        </p:tav>
                                      </p:tavLst>
                                    </p:anim>
                                    <p:anim calcmode="lin" valueType="num">
                                      <p:cBhvr additive="base">
                                        <p:cTn id="16" dur="3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1"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dissolve">
                                      <p:cBhvr>
                                        <p:cTn id="21" dur="500"/>
                                        <p:tgtEl>
                                          <p:spTgt spid="2"/>
                                        </p:tgtEl>
                                      </p:cBhvr>
                                    </p:animEffect>
                                  </p:childTnLst>
                                </p:cTn>
                              </p:par>
                            </p:childTnLst>
                          </p:cTn>
                        </p:par>
                        <p:par>
                          <p:cTn id="22" fill="hold">
                            <p:stCondLst>
                              <p:cond delay="500"/>
                            </p:stCondLst>
                            <p:childTnLst>
                              <p:par>
                                <p:cTn id="23" presetID="42" presetClass="path" presetSubtype="0" accel="50000" decel="50000" fill="hold" grpId="0" nodeType="afterEffect">
                                  <p:stCondLst>
                                    <p:cond delay="0"/>
                                  </p:stCondLst>
                                  <p:childTnLst>
                                    <p:animMotion origin="layout" path="M -4.12991E-6 7.3577E-7 L 0.71362 -0.00926 " pathEditMode="relative" rAng="0" ptsTypes="AA">
                                      <p:cBhvr>
                                        <p:cTn id="24" dur="5000" fill="hold"/>
                                        <p:tgtEl>
                                          <p:spTgt spid="2"/>
                                        </p:tgtEl>
                                        <p:attrNameLst>
                                          <p:attrName>ppt_x</p:attrName>
                                          <p:attrName>ppt_y</p:attrName>
                                        </p:attrNameLst>
                                      </p:cBhvr>
                                      <p:rCtr x="35672" y="-46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8" grpId="1" build="p"/>
      <p:bldP spid="2" grpId="0"/>
      <p:bldP spid="2"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02637-2DAB-A863-9B56-E25CCE609994}"/>
              </a:ext>
            </a:extLst>
          </p:cNvPr>
          <p:cNvSpPr>
            <a:spLocks noGrp="1"/>
          </p:cNvSpPr>
          <p:nvPr>
            <p:ph type="title"/>
          </p:nvPr>
        </p:nvSpPr>
        <p:spPr/>
        <p:txBody>
          <a:bodyPr/>
          <a:lstStyle/>
          <a:p>
            <a:r>
              <a:rPr lang="en-US" dirty="0">
                <a:solidFill>
                  <a:schemeClr val="bg1"/>
                </a:solidFill>
              </a:rPr>
              <a:t>Simply put…</a:t>
            </a:r>
          </a:p>
        </p:txBody>
      </p:sp>
      <p:sp>
        <p:nvSpPr>
          <p:cNvPr id="3" name="Content Placeholder 2">
            <a:extLst>
              <a:ext uri="{FF2B5EF4-FFF2-40B4-BE49-F238E27FC236}">
                <a16:creationId xmlns:a16="http://schemas.microsoft.com/office/drawing/2014/main" id="{51ED2D6C-512B-CD1C-4D04-831593C7E3C8}"/>
              </a:ext>
            </a:extLst>
          </p:cNvPr>
          <p:cNvSpPr>
            <a:spLocks noGrp="1"/>
          </p:cNvSpPr>
          <p:nvPr>
            <p:ph idx="1"/>
          </p:nvPr>
        </p:nvSpPr>
        <p:spPr>
          <a:xfrm>
            <a:off x="329184" y="1609344"/>
            <a:ext cx="8814816" cy="4791455"/>
          </a:xfrm>
        </p:spPr>
        <p:txBody>
          <a:bodyPr>
            <a:normAutofit/>
          </a:bodyPr>
          <a:lstStyle/>
          <a:p>
            <a:r>
              <a:rPr lang="en-US" dirty="0">
                <a:solidFill>
                  <a:srgbClr val="FFFF00"/>
                </a:solidFill>
              </a:rPr>
              <a:t>Synergy: </a:t>
            </a:r>
            <a:r>
              <a:rPr lang="en-US" dirty="0"/>
              <a:t>the whole is greater than the sum of its parts</a:t>
            </a:r>
          </a:p>
          <a:p>
            <a:r>
              <a:rPr lang="en-US" dirty="0">
                <a:solidFill>
                  <a:srgbClr val="FFFF00"/>
                </a:solidFill>
              </a:rPr>
              <a:t>Score Preparation: </a:t>
            </a:r>
            <a:r>
              <a:rPr lang="en-US" dirty="0"/>
              <a:t>Text + Context + SHMRF</a:t>
            </a:r>
          </a:p>
          <a:p>
            <a:pPr lvl="1"/>
            <a:r>
              <a:rPr lang="en-US" dirty="0">
                <a:solidFill>
                  <a:srgbClr val="FFFF00"/>
                </a:solidFill>
              </a:rPr>
              <a:t>Text: </a:t>
            </a:r>
            <a:r>
              <a:rPr lang="en-US" b="0" i="1" dirty="0"/>
              <a:t>explore meaningful textual-musical connections</a:t>
            </a:r>
          </a:p>
          <a:p>
            <a:pPr lvl="1"/>
            <a:r>
              <a:rPr lang="en-US" dirty="0">
                <a:solidFill>
                  <a:srgbClr val="FFFF00"/>
                </a:solidFill>
              </a:rPr>
              <a:t>Context: </a:t>
            </a:r>
            <a:r>
              <a:rPr lang="en-US" b="0" i="1" dirty="0"/>
              <a:t>research extra-musical information; performance practice</a:t>
            </a:r>
            <a:endParaRPr lang="en-US" i="1" dirty="0"/>
          </a:p>
          <a:p>
            <a:pPr lvl="1"/>
            <a:r>
              <a:rPr lang="en-US" dirty="0">
                <a:solidFill>
                  <a:srgbClr val="FFFF00"/>
                </a:solidFill>
              </a:rPr>
              <a:t>Sound: </a:t>
            </a:r>
            <a:r>
              <a:rPr lang="en-US" b="0" i="1" dirty="0"/>
              <a:t>devise an aural image of the work</a:t>
            </a:r>
          </a:p>
          <a:p>
            <a:pPr lvl="1"/>
            <a:r>
              <a:rPr lang="en-US" dirty="0">
                <a:solidFill>
                  <a:srgbClr val="FFFF00"/>
                </a:solidFill>
              </a:rPr>
              <a:t>Harmony: </a:t>
            </a:r>
            <a:r>
              <a:rPr lang="en-US" b="0" i="1" dirty="0"/>
              <a:t>hear the vertical structures</a:t>
            </a:r>
          </a:p>
          <a:p>
            <a:pPr lvl="1"/>
            <a:r>
              <a:rPr lang="en-US" dirty="0">
                <a:solidFill>
                  <a:srgbClr val="FFFF00"/>
                </a:solidFill>
              </a:rPr>
              <a:t>Melody: </a:t>
            </a:r>
            <a:r>
              <a:rPr lang="en-US" b="0" i="1" dirty="0"/>
              <a:t>sing each part on solfege to internalize pitches</a:t>
            </a:r>
          </a:p>
          <a:p>
            <a:pPr lvl="1"/>
            <a:r>
              <a:rPr lang="en-US" dirty="0">
                <a:solidFill>
                  <a:srgbClr val="FFFF00"/>
                </a:solidFill>
              </a:rPr>
              <a:t>Rhythm: </a:t>
            </a:r>
            <a:r>
              <a:rPr lang="en-US" b="0" i="1" dirty="0"/>
              <a:t>isolate/devise means to teach rhythm (count-sing)</a:t>
            </a:r>
          </a:p>
          <a:p>
            <a:pPr lvl="1"/>
            <a:r>
              <a:rPr lang="en-US" dirty="0">
                <a:solidFill>
                  <a:srgbClr val="FFFF00"/>
                </a:solidFill>
              </a:rPr>
              <a:t>Form: </a:t>
            </a:r>
            <a:r>
              <a:rPr lang="en-US" b="0" i="1" dirty="0"/>
              <a:t>map overall structure to navigate efficient rehearsals</a:t>
            </a:r>
          </a:p>
        </p:txBody>
      </p:sp>
    </p:spTree>
    <p:extLst>
      <p:ext uri="{BB962C8B-B14F-4D97-AF65-F5344CB8AC3E}">
        <p14:creationId xmlns:p14="http://schemas.microsoft.com/office/powerpoint/2010/main" val="3094973692"/>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16317-590E-1F43-6704-E587566125EA}"/>
              </a:ext>
            </a:extLst>
          </p:cNvPr>
          <p:cNvSpPr>
            <a:spLocks noGrp="1"/>
          </p:cNvSpPr>
          <p:nvPr>
            <p:ph type="title"/>
          </p:nvPr>
        </p:nvSpPr>
        <p:spPr/>
        <p:txBody>
          <a:bodyPr/>
          <a:lstStyle/>
          <a:p>
            <a:r>
              <a:rPr lang="en-US" dirty="0">
                <a:solidFill>
                  <a:schemeClr val="bg1"/>
                </a:solidFill>
              </a:rPr>
              <a:t>General To-Do:</a:t>
            </a:r>
          </a:p>
        </p:txBody>
      </p:sp>
      <p:sp>
        <p:nvSpPr>
          <p:cNvPr id="3" name="Content Placeholder 2">
            <a:extLst>
              <a:ext uri="{FF2B5EF4-FFF2-40B4-BE49-F238E27FC236}">
                <a16:creationId xmlns:a16="http://schemas.microsoft.com/office/drawing/2014/main" id="{3AF5DD4A-3902-538F-10D6-508DF3258696}"/>
              </a:ext>
            </a:extLst>
          </p:cNvPr>
          <p:cNvSpPr>
            <a:spLocks noGrp="1"/>
          </p:cNvSpPr>
          <p:nvPr>
            <p:ph idx="1"/>
          </p:nvPr>
        </p:nvSpPr>
        <p:spPr/>
        <p:txBody>
          <a:bodyPr>
            <a:normAutofit fontScale="92500" lnSpcReduction="10000"/>
          </a:bodyPr>
          <a:lstStyle/>
          <a:p>
            <a:r>
              <a:rPr lang="en-US" dirty="0">
                <a:solidFill>
                  <a:srgbClr val="FFFF00"/>
                </a:solidFill>
              </a:rPr>
              <a:t>Know your score and Lesson Plan</a:t>
            </a:r>
          </a:p>
          <a:p>
            <a:r>
              <a:rPr lang="en-US" dirty="0">
                <a:solidFill>
                  <a:srgbClr val="FFFF00"/>
                </a:solidFill>
              </a:rPr>
              <a:t>Strive to keep the choir singing</a:t>
            </a:r>
          </a:p>
          <a:p>
            <a:r>
              <a:rPr lang="en-US" dirty="0">
                <a:solidFill>
                  <a:srgbClr val="FFFF00"/>
                </a:solidFill>
              </a:rPr>
              <a:t>Listen! Repeat for a reason</a:t>
            </a:r>
          </a:p>
          <a:p>
            <a:r>
              <a:rPr lang="en-US" dirty="0">
                <a:solidFill>
                  <a:srgbClr val="FFFF00"/>
                </a:solidFill>
              </a:rPr>
              <a:t>Use directives of five to seven words</a:t>
            </a:r>
          </a:p>
          <a:p>
            <a:r>
              <a:rPr lang="en-US" dirty="0">
                <a:solidFill>
                  <a:srgbClr val="FFFF00"/>
                </a:solidFill>
              </a:rPr>
              <a:t>Refine musicianship </a:t>
            </a:r>
          </a:p>
          <a:p>
            <a:r>
              <a:rPr lang="en-US" dirty="0">
                <a:solidFill>
                  <a:srgbClr val="FFFF00"/>
                </a:solidFill>
              </a:rPr>
              <a:t>Refine vocal technique</a:t>
            </a:r>
          </a:p>
          <a:p>
            <a:r>
              <a:rPr lang="en-US" dirty="0">
                <a:solidFill>
                  <a:srgbClr val="FFFF00"/>
                </a:solidFill>
              </a:rPr>
              <a:t>Make music! Once again with feeling! </a:t>
            </a:r>
          </a:p>
        </p:txBody>
      </p:sp>
    </p:spTree>
    <p:extLst>
      <p:ext uri="{BB962C8B-B14F-4D97-AF65-F5344CB8AC3E}">
        <p14:creationId xmlns:p14="http://schemas.microsoft.com/office/powerpoint/2010/main" val="3786393930"/>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0"/>
            <a:duotone>
              <a:schemeClr val="bg1">
                <a:shade val="1000"/>
                <a:lumMod val="80000"/>
              </a:schemeClr>
              <a:schemeClr val="bg1">
                <a:satMod val="360000"/>
                <a:lumMod val="140000"/>
              </a:schemeClr>
            </a:duotone>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98D723-EA09-5BF3-2600-A9E8DE81FE13}"/>
              </a:ext>
            </a:extLst>
          </p:cNvPr>
          <p:cNvPicPr>
            <a:picLocks noChangeAspect="1"/>
          </p:cNvPicPr>
          <p:nvPr/>
        </p:nvPicPr>
        <p:blipFill>
          <a:blip r:embed="rId4"/>
          <a:stretch>
            <a:fillRect/>
          </a:stretch>
        </p:blipFill>
        <p:spPr>
          <a:xfrm>
            <a:off x="56374" y="147147"/>
            <a:ext cx="9031252" cy="11687502"/>
          </a:xfrm>
          <a:prstGeom prst="rect">
            <a:avLst/>
          </a:prstGeom>
        </p:spPr>
      </p:pic>
    </p:spTree>
    <p:extLst>
      <p:ext uri="{BB962C8B-B14F-4D97-AF65-F5344CB8AC3E}">
        <p14:creationId xmlns:p14="http://schemas.microsoft.com/office/powerpoint/2010/main" val="2053041165"/>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0"/>
            <a:duotone>
              <a:schemeClr val="bg1">
                <a:shade val="1000"/>
                <a:lumMod val="80000"/>
              </a:schemeClr>
              <a:schemeClr val="bg1">
                <a:satMod val="360000"/>
                <a:lumMod val="140000"/>
              </a:schemeClr>
            </a:duotone>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7A57DF-2B91-0615-2860-05B366D326E9}"/>
              </a:ext>
            </a:extLst>
          </p:cNvPr>
          <p:cNvPicPr>
            <a:picLocks noChangeAspect="1"/>
          </p:cNvPicPr>
          <p:nvPr/>
        </p:nvPicPr>
        <p:blipFill>
          <a:blip r:embed="rId3"/>
          <a:stretch>
            <a:fillRect/>
          </a:stretch>
        </p:blipFill>
        <p:spPr>
          <a:xfrm>
            <a:off x="1021414" y="0"/>
            <a:ext cx="7374441" cy="9543393"/>
          </a:xfrm>
          <a:prstGeom prst="rect">
            <a:avLst/>
          </a:prstGeom>
        </p:spPr>
      </p:pic>
    </p:spTree>
    <p:extLst>
      <p:ext uri="{BB962C8B-B14F-4D97-AF65-F5344CB8AC3E}">
        <p14:creationId xmlns:p14="http://schemas.microsoft.com/office/powerpoint/2010/main" val="1512896012"/>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16317-590E-1F43-6704-E587566125EA}"/>
              </a:ext>
            </a:extLst>
          </p:cNvPr>
          <p:cNvSpPr>
            <a:spLocks noGrp="1"/>
          </p:cNvSpPr>
          <p:nvPr>
            <p:ph type="title"/>
          </p:nvPr>
        </p:nvSpPr>
        <p:spPr/>
        <p:txBody>
          <a:bodyPr/>
          <a:lstStyle/>
          <a:p>
            <a:r>
              <a:rPr lang="en-US" sz="4400" dirty="0">
                <a:solidFill>
                  <a:schemeClr val="bg1"/>
                </a:solidFill>
              </a:rPr>
              <a:t>Why Teach Vocal Technique?</a:t>
            </a:r>
          </a:p>
        </p:txBody>
      </p:sp>
      <p:sp>
        <p:nvSpPr>
          <p:cNvPr id="3" name="Content Placeholder 2">
            <a:extLst>
              <a:ext uri="{FF2B5EF4-FFF2-40B4-BE49-F238E27FC236}">
                <a16:creationId xmlns:a16="http://schemas.microsoft.com/office/drawing/2014/main" id="{3AF5DD4A-3902-538F-10D6-508DF3258696}"/>
              </a:ext>
            </a:extLst>
          </p:cNvPr>
          <p:cNvSpPr>
            <a:spLocks noGrp="1"/>
          </p:cNvSpPr>
          <p:nvPr>
            <p:ph idx="1"/>
          </p:nvPr>
        </p:nvSpPr>
        <p:spPr/>
        <p:txBody>
          <a:bodyPr>
            <a:normAutofit fontScale="92500" lnSpcReduction="20000"/>
          </a:bodyPr>
          <a:lstStyle/>
          <a:p>
            <a:r>
              <a:rPr lang="en-US" i="1" dirty="0">
                <a:solidFill>
                  <a:srgbClr val="FFFF00"/>
                </a:solidFill>
              </a:rPr>
              <a:t>Every art consists of a technical-mechanical part and an aesthetical part. A singer who cannot overcome the difficulties of the first can never attain perfection in the second, not even a genius.</a:t>
            </a:r>
            <a:r>
              <a:rPr lang="en-US" dirty="0">
                <a:solidFill>
                  <a:srgbClr val="FFFF00"/>
                </a:solidFill>
              </a:rPr>
              <a:t>  </a:t>
            </a:r>
            <a:r>
              <a:rPr lang="en-US" sz="1900" dirty="0">
                <a:solidFill>
                  <a:srgbClr val="FFFF00"/>
                </a:solidFill>
              </a:rPr>
              <a:t>(Mathilde Marchesi, 1821-1913)</a:t>
            </a:r>
          </a:p>
          <a:p>
            <a:r>
              <a:rPr lang="en-US" i="1" dirty="0">
                <a:solidFill>
                  <a:srgbClr val="FFFF00"/>
                </a:solidFill>
              </a:rPr>
              <a:t>When the voice works as a functional unit, it allows singers to develop an extended range with an even scale, a seamless legato, secure intonation regardless of vowel, tessitura, and dynamic, sufficient transmission or projection of sound and a wide palette of colors. These are the sensuous building blocks of their art …. to achieve the gestalt or functional unity of the singing voice is the goal of all singers.</a:t>
            </a:r>
            <a:r>
              <a:rPr lang="en-US" dirty="0">
                <a:solidFill>
                  <a:srgbClr val="FFFF00"/>
                </a:solidFill>
              </a:rPr>
              <a:t> </a:t>
            </a:r>
            <a:r>
              <a:rPr lang="en-US" sz="1900" dirty="0">
                <a:solidFill>
                  <a:srgbClr val="FFFF00"/>
                </a:solidFill>
              </a:rPr>
              <a:t>(Barbara </a:t>
            </a:r>
            <a:r>
              <a:rPr lang="en-US" sz="1900" dirty="0" err="1">
                <a:solidFill>
                  <a:srgbClr val="FFFF00"/>
                </a:solidFill>
              </a:rPr>
              <a:t>Doscher</a:t>
            </a:r>
            <a:r>
              <a:rPr lang="en-US" sz="1900" dirty="0">
                <a:solidFill>
                  <a:srgbClr val="FFFF00"/>
                </a:solidFill>
              </a:rPr>
              <a:t>, 1922-1996)</a:t>
            </a:r>
          </a:p>
        </p:txBody>
      </p:sp>
    </p:spTree>
    <p:extLst>
      <p:ext uri="{BB962C8B-B14F-4D97-AF65-F5344CB8AC3E}">
        <p14:creationId xmlns:p14="http://schemas.microsoft.com/office/powerpoint/2010/main" val="595753635"/>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FD5ED0CA-49BA-81A8-9A71-F1A6EAB6F64C}"/>
              </a:ext>
            </a:extLst>
          </p:cNvPr>
          <p:cNvPicPr>
            <a:picLocks noChangeAspect="1"/>
          </p:cNvPicPr>
          <p:nvPr/>
        </p:nvPicPr>
        <p:blipFill>
          <a:blip r:embed="rId2"/>
          <a:stretch>
            <a:fillRect/>
          </a:stretch>
        </p:blipFill>
        <p:spPr>
          <a:xfrm>
            <a:off x="1073595" y="320802"/>
            <a:ext cx="6996809" cy="6216396"/>
          </a:xfrm>
          <a:prstGeom prst="rect">
            <a:avLst/>
          </a:prstGeom>
        </p:spPr>
      </p:pic>
    </p:spTree>
    <p:extLst>
      <p:ext uri="{BB962C8B-B14F-4D97-AF65-F5344CB8AC3E}">
        <p14:creationId xmlns:p14="http://schemas.microsoft.com/office/powerpoint/2010/main" val="1354833931"/>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0"/>
            <a:duotone>
              <a:schemeClr val="bg1">
                <a:shade val="1000"/>
                <a:lumMod val="80000"/>
              </a:schemeClr>
              <a:schemeClr val="bg1">
                <a:satMod val="360000"/>
                <a:lumMod val="140000"/>
              </a:schemeClr>
            </a:duotone>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A93B58-2EAD-7596-BC03-5E75C7C0E3D2}"/>
              </a:ext>
            </a:extLst>
          </p:cNvPr>
          <p:cNvPicPr>
            <a:picLocks noChangeAspect="1"/>
          </p:cNvPicPr>
          <p:nvPr/>
        </p:nvPicPr>
        <p:blipFill>
          <a:blip r:embed="rId3"/>
          <a:stretch>
            <a:fillRect/>
          </a:stretch>
        </p:blipFill>
        <p:spPr>
          <a:xfrm>
            <a:off x="1688342" y="0"/>
            <a:ext cx="5620169" cy="7273159"/>
          </a:xfrm>
          <a:prstGeom prst="rect">
            <a:avLst/>
          </a:prstGeom>
        </p:spPr>
      </p:pic>
    </p:spTree>
    <p:extLst>
      <p:ext uri="{BB962C8B-B14F-4D97-AF65-F5344CB8AC3E}">
        <p14:creationId xmlns:p14="http://schemas.microsoft.com/office/powerpoint/2010/main" val="91526789"/>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0"/>
            <a:duotone>
              <a:schemeClr val="bg1">
                <a:shade val="1000"/>
                <a:lumMod val="80000"/>
              </a:schemeClr>
              <a:schemeClr val="bg1">
                <a:satMod val="360000"/>
                <a:lumMod val="140000"/>
              </a:schemeClr>
            </a:duotone>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D31557-177B-DD9F-D46C-25569FDCD441}"/>
              </a:ext>
            </a:extLst>
          </p:cNvPr>
          <p:cNvPicPr>
            <a:picLocks noChangeAspect="1"/>
          </p:cNvPicPr>
          <p:nvPr/>
        </p:nvPicPr>
        <p:blipFill>
          <a:blip r:embed="rId3"/>
          <a:stretch>
            <a:fillRect/>
          </a:stretch>
        </p:blipFill>
        <p:spPr>
          <a:xfrm>
            <a:off x="1922318" y="189186"/>
            <a:ext cx="5299364" cy="6858000"/>
          </a:xfrm>
          <a:prstGeom prst="rect">
            <a:avLst/>
          </a:prstGeom>
        </p:spPr>
      </p:pic>
    </p:spTree>
    <p:extLst>
      <p:ext uri="{BB962C8B-B14F-4D97-AF65-F5344CB8AC3E}">
        <p14:creationId xmlns:p14="http://schemas.microsoft.com/office/powerpoint/2010/main" val="639883667"/>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520" y="282234"/>
            <a:ext cx="8325554" cy="1206528"/>
          </a:xfrm>
        </p:spPr>
        <p:txBody>
          <a:bodyPr/>
          <a:lstStyle/>
          <a:p>
            <a:r>
              <a:rPr lang="en-US" sz="4000" dirty="0">
                <a:solidFill>
                  <a:srgbClr val="FFFFFF"/>
                </a:solidFill>
              </a:rPr>
              <a:t>Musical Expression and Movement</a:t>
            </a:r>
          </a:p>
        </p:txBody>
      </p:sp>
      <p:sp>
        <p:nvSpPr>
          <p:cNvPr id="3" name="Content Placeholder 2"/>
          <p:cNvSpPr>
            <a:spLocks noGrp="1"/>
          </p:cNvSpPr>
          <p:nvPr>
            <p:ph idx="1"/>
          </p:nvPr>
        </p:nvSpPr>
        <p:spPr>
          <a:xfrm>
            <a:off x="779462" y="1231792"/>
            <a:ext cx="7581901" cy="866060"/>
          </a:xfrm>
        </p:spPr>
        <p:txBody>
          <a:bodyPr>
            <a:normAutofit/>
          </a:bodyPr>
          <a:lstStyle/>
          <a:p>
            <a:pPr marL="0" indent="0">
              <a:buNone/>
            </a:pPr>
            <a:r>
              <a:rPr lang="en-US" dirty="0">
                <a:solidFill>
                  <a:srgbClr val="FF0000"/>
                </a:solidFill>
              </a:rPr>
              <a:t>Musical line (expressive energy) flows through time and space via sound and feeling.</a:t>
            </a:r>
          </a:p>
        </p:txBody>
      </p:sp>
      <p:pic>
        <p:nvPicPr>
          <p:cNvPr id="4" name="Picture 3" descr="Neon stre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658" y="2847372"/>
            <a:ext cx="7127512" cy="35815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762113" y="1966164"/>
            <a:ext cx="7155625" cy="1200328"/>
          </a:xfrm>
          <a:prstGeom prst="rect">
            <a:avLst/>
          </a:prstGeom>
          <a:noFill/>
        </p:spPr>
        <p:txBody>
          <a:bodyPr wrap="none" rtlCol="0">
            <a:spAutoFit/>
          </a:bodyPr>
          <a:lstStyle/>
          <a:p>
            <a:r>
              <a:rPr lang="en-US" sz="2400" dirty="0" err="1">
                <a:solidFill>
                  <a:srgbClr val="FFFF00"/>
                </a:solidFill>
                <a:effectLst>
                  <a:outerShdw blurRad="63500" dist="101600" dir="2700000" algn="tl" rotWithShape="0">
                    <a:srgbClr val="000000">
                      <a:alpha val="75000"/>
                    </a:srgbClr>
                  </a:outerShdw>
                </a:effectLst>
              </a:rPr>
              <a:t>Kinesthetics</a:t>
            </a:r>
            <a:r>
              <a:rPr lang="en-US" sz="2400" dirty="0">
                <a:solidFill>
                  <a:srgbClr val="FFFF00"/>
                </a:solidFill>
                <a:effectLst>
                  <a:outerShdw blurRad="63500" dist="101600" dir="2700000" algn="tl" rotWithShape="0">
                    <a:srgbClr val="000000">
                      <a:alpha val="75000"/>
                    </a:srgbClr>
                  </a:outerShdw>
                </a:effectLst>
              </a:rPr>
              <a:t> are a way to engage, channel, reflect and </a:t>
            </a:r>
          </a:p>
          <a:p>
            <a:r>
              <a:rPr lang="en-US" sz="2400" dirty="0">
                <a:solidFill>
                  <a:srgbClr val="FFFF00"/>
                </a:solidFill>
                <a:effectLst>
                  <a:outerShdw blurRad="63500" dist="101600" dir="2700000" algn="tl" rotWithShape="0">
                    <a:srgbClr val="000000">
                      <a:alpha val="75000"/>
                    </a:srgbClr>
                  </a:outerShdw>
                </a:effectLst>
              </a:rPr>
              <a:t>communicate this energy.</a:t>
            </a:r>
          </a:p>
          <a:p>
            <a:endParaRPr lang="en-US" sz="2400" dirty="0"/>
          </a:p>
        </p:txBody>
      </p:sp>
      <p:sp>
        <p:nvSpPr>
          <p:cNvPr id="6" name="TextBox 5"/>
          <p:cNvSpPr txBox="1"/>
          <p:nvPr/>
        </p:nvSpPr>
        <p:spPr>
          <a:xfrm>
            <a:off x="903111" y="272823"/>
            <a:ext cx="6680660" cy="369332"/>
          </a:xfrm>
          <a:prstGeom prst="rect">
            <a:avLst/>
          </a:prstGeom>
          <a:noFill/>
        </p:spPr>
        <p:txBody>
          <a:bodyPr wrap="none" rtlCol="0">
            <a:spAutoFit/>
          </a:bodyPr>
          <a:lstStyle/>
          <a:p>
            <a:r>
              <a:rPr lang="en-US" dirty="0"/>
              <a:t>The </a:t>
            </a:r>
            <a:r>
              <a:rPr lang="en-US" dirty="0" err="1"/>
              <a:t>Dalcroze</a:t>
            </a:r>
            <a:r>
              <a:rPr lang="en-US" dirty="0"/>
              <a:t> Approach is an effective way to interact with music…</a:t>
            </a:r>
          </a:p>
        </p:txBody>
      </p:sp>
    </p:spTree>
    <p:extLst>
      <p:ext uri="{BB962C8B-B14F-4D97-AF65-F5344CB8AC3E}">
        <p14:creationId xmlns:p14="http://schemas.microsoft.com/office/powerpoint/2010/main" val="1947071603"/>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subTnLst>
                                    <p:cmd type="evt" cmd="onstopaudio">
                                      <p:cBhvr>
                                        <p:cTn display="0" masterRel="sameClick">
                                          <p:stCondLst>
                                            <p:cond evt="begin" delay="0">
                                              <p:tn val="5"/>
                                            </p:cond>
                                          </p:stCondLst>
                                        </p:cTn>
                                        <p:tgtEl>
                                          <p:sldTgt/>
                                        </p:tgtEl>
                                      </p:cBhvr>
                                    </p:cmd>
                                  </p:sub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500"/>
                                        <p:tgtEl>
                                          <p:spTgt spid="4"/>
                                        </p:tgtEl>
                                      </p:cBhvr>
                                    </p:animEffect>
                                  </p:childTnLst>
                                  <p:subTnLst>
                                    <p:cmd type="evt" cmd="onstopaudio">
                                      <p:cBhvr>
                                        <p:cTn display="0" masterRel="sameClick">
                                          <p:stCondLst>
                                            <p:cond evt="begin" delay="0">
                                              <p:tn val="9"/>
                                            </p:cond>
                                          </p:stCondLst>
                                        </p:cTn>
                                        <p:tgtEl>
                                          <p:sldTgt/>
                                        </p:tgtEl>
                                      </p:cBhvr>
                                    </p:cmd>
                                  </p:sub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2" y="-125703"/>
            <a:ext cx="7581901" cy="1653988"/>
          </a:xfrm>
        </p:spPr>
        <p:txBody>
          <a:bodyPr/>
          <a:lstStyle/>
          <a:p>
            <a:r>
              <a:rPr lang="en-US" sz="4000" dirty="0">
                <a:solidFill>
                  <a:srgbClr val="FFFFFF"/>
                </a:solidFill>
              </a:rPr>
              <a:t>Guidelines for Movement: Exploration and Discovery</a:t>
            </a:r>
          </a:p>
        </p:txBody>
      </p:sp>
      <p:sp>
        <p:nvSpPr>
          <p:cNvPr id="3" name="Content Placeholder 2"/>
          <p:cNvSpPr>
            <a:spLocks noGrp="1"/>
          </p:cNvSpPr>
          <p:nvPr>
            <p:ph idx="1"/>
          </p:nvPr>
        </p:nvSpPr>
        <p:spPr>
          <a:xfrm>
            <a:off x="779462" y="1657947"/>
            <a:ext cx="7581901" cy="4545133"/>
          </a:xfrm>
        </p:spPr>
        <p:txBody>
          <a:bodyPr>
            <a:normAutofit fontScale="85000" lnSpcReduction="20000"/>
          </a:bodyPr>
          <a:lstStyle/>
          <a:p>
            <a:r>
              <a:rPr lang="en-US" dirty="0">
                <a:solidFill>
                  <a:srgbClr val="FFFF00"/>
                </a:solidFill>
              </a:rPr>
              <a:t>Be centered and balanced. Anticipate movement and think ahead. </a:t>
            </a:r>
          </a:p>
          <a:p>
            <a:r>
              <a:rPr lang="en-US" dirty="0">
                <a:solidFill>
                  <a:srgbClr val="FFFF00"/>
                </a:solidFill>
              </a:rPr>
              <a:t>Be ready! Use balls of feet, not heels. Step artistically, like a dance.</a:t>
            </a:r>
          </a:p>
          <a:p>
            <a:r>
              <a:rPr lang="en-US" dirty="0">
                <a:solidFill>
                  <a:srgbClr val="FFFF00"/>
                </a:solidFill>
              </a:rPr>
              <a:t>Feel connection to your “core” – a buoyant center of support and breath energy.</a:t>
            </a:r>
          </a:p>
          <a:p>
            <a:r>
              <a:rPr lang="en-US" dirty="0">
                <a:solidFill>
                  <a:srgbClr val="FFFF00"/>
                </a:solidFill>
              </a:rPr>
              <a:t>Use your eyes to communicate, your animated face to express yourself, and your ears to listen. Share your sound (and feelings). </a:t>
            </a:r>
          </a:p>
          <a:p>
            <a:r>
              <a:rPr lang="en-US" dirty="0">
                <a:solidFill>
                  <a:srgbClr val="FFFF00"/>
                </a:solidFill>
              </a:rPr>
              <a:t>Balance upper body with lower body to for inner harmony and flow.</a:t>
            </a:r>
          </a:p>
          <a:p>
            <a:r>
              <a:rPr lang="en-US" dirty="0">
                <a:solidFill>
                  <a:srgbClr val="FFFF00"/>
                </a:solidFill>
              </a:rPr>
              <a:t>Have movements remain music-centered, mindful and artful. Use your thoughts and feelings to guide your physical actions.</a:t>
            </a:r>
          </a:p>
        </p:txBody>
      </p:sp>
    </p:spTree>
    <p:extLst>
      <p:ext uri="{BB962C8B-B14F-4D97-AF65-F5344CB8AC3E}">
        <p14:creationId xmlns:p14="http://schemas.microsoft.com/office/powerpoint/2010/main" val="3942334251"/>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79462" y="-31959"/>
            <a:ext cx="7581901" cy="1653988"/>
          </a:xfrm>
        </p:spPr>
        <p:txBody>
          <a:bodyPr/>
          <a:lstStyle/>
          <a:p>
            <a:r>
              <a:rPr lang="en-US" sz="4000" dirty="0">
                <a:solidFill>
                  <a:schemeClr val="bg1"/>
                </a:solidFill>
              </a:rPr>
              <a:t>Let’s Get Moving! </a:t>
            </a:r>
            <a:br>
              <a:rPr lang="en-US" sz="4000" dirty="0">
                <a:solidFill>
                  <a:schemeClr val="bg1"/>
                </a:solidFill>
              </a:rPr>
            </a:br>
            <a:r>
              <a:rPr lang="en-US" sz="4000" dirty="0">
                <a:solidFill>
                  <a:schemeClr val="bg1"/>
                </a:solidFill>
              </a:rPr>
              <a:t>The Movement/Singing Cycle</a:t>
            </a:r>
          </a:p>
        </p:txBody>
      </p:sp>
      <p:sp>
        <p:nvSpPr>
          <p:cNvPr id="8" name="Content Placeholder 7"/>
          <p:cNvSpPr>
            <a:spLocks noGrp="1"/>
          </p:cNvSpPr>
          <p:nvPr>
            <p:ph idx="1"/>
          </p:nvPr>
        </p:nvSpPr>
        <p:spPr>
          <a:xfrm>
            <a:off x="728642" y="2104336"/>
            <a:ext cx="8022866" cy="3930704"/>
          </a:xfrm>
        </p:spPr>
        <p:txBody>
          <a:bodyPr/>
          <a:lstStyle/>
          <a:p>
            <a:r>
              <a:rPr lang="en-US" dirty="0">
                <a:solidFill>
                  <a:srgbClr val="FFFF00"/>
                </a:solidFill>
              </a:rPr>
              <a:t>Ready</a:t>
            </a:r>
          </a:p>
          <a:p>
            <a:r>
              <a:rPr lang="en-US" dirty="0">
                <a:solidFill>
                  <a:srgbClr val="FFFF00"/>
                </a:solidFill>
              </a:rPr>
              <a:t>Preparation (Breath)</a:t>
            </a:r>
          </a:p>
          <a:p>
            <a:r>
              <a:rPr lang="en-US" dirty="0">
                <a:solidFill>
                  <a:srgbClr val="FFFF00"/>
                </a:solidFill>
              </a:rPr>
              <a:t>Initiation</a:t>
            </a:r>
          </a:p>
          <a:p>
            <a:r>
              <a:rPr lang="en-US" dirty="0">
                <a:solidFill>
                  <a:srgbClr val="FFFF00"/>
                </a:solidFill>
              </a:rPr>
              <a:t>Travel (feel musical flow through gesture/movement)</a:t>
            </a:r>
          </a:p>
          <a:p>
            <a:r>
              <a:rPr lang="en-US" dirty="0">
                <a:solidFill>
                  <a:srgbClr val="FFFF00"/>
                </a:solidFill>
              </a:rPr>
              <a:t>Sustain</a:t>
            </a:r>
          </a:p>
          <a:p>
            <a:r>
              <a:rPr lang="en-US" dirty="0">
                <a:solidFill>
                  <a:srgbClr val="FFFF00"/>
                </a:solidFill>
              </a:rPr>
              <a:t>Release</a:t>
            </a:r>
          </a:p>
        </p:txBody>
      </p:sp>
      <p:sp>
        <p:nvSpPr>
          <p:cNvPr id="9" name="TextBox 8"/>
          <p:cNvSpPr txBox="1"/>
          <p:nvPr/>
        </p:nvSpPr>
        <p:spPr>
          <a:xfrm>
            <a:off x="728641" y="1527402"/>
            <a:ext cx="7707346" cy="369332"/>
          </a:xfrm>
          <a:prstGeom prst="rect">
            <a:avLst/>
          </a:prstGeom>
          <a:noFill/>
        </p:spPr>
        <p:txBody>
          <a:bodyPr wrap="none" rtlCol="0">
            <a:spAutoFit/>
          </a:bodyPr>
          <a:lstStyle/>
          <a:p>
            <a:r>
              <a:rPr lang="en-US" dirty="0">
                <a:solidFill>
                  <a:srgbClr val="000000"/>
                </a:solidFill>
              </a:rPr>
              <a:t>Begin with gestures, proceed to movement in place, then movement in space</a:t>
            </a:r>
          </a:p>
        </p:txBody>
      </p:sp>
    </p:spTree>
    <p:extLst>
      <p:ext uri="{BB962C8B-B14F-4D97-AF65-F5344CB8AC3E}">
        <p14:creationId xmlns:p14="http://schemas.microsoft.com/office/powerpoint/2010/main" val="3320210735"/>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0"/>
            <a:duotone>
              <a:schemeClr val="bg1">
                <a:shade val="1000"/>
                <a:lumMod val="80000"/>
              </a:schemeClr>
              <a:schemeClr val="bg1">
                <a:satMod val="360000"/>
                <a:lumMod val="140000"/>
              </a:schemeClr>
            </a:duotone>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F4FF8B-7AAE-F7C1-5F8B-7743DD346D39}"/>
              </a:ext>
            </a:extLst>
          </p:cNvPr>
          <p:cNvPicPr>
            <a:picLocks noChangeAspect="1"/>
          </p:cNvPicPr>
          <p:nvPr/>
        </p:nvPicPr>
        <p:blipFill>
          <a:blip r:embed="rId3"/>
          <a:stretch>
            <a:fillRect/>
          </a:stretch>
        </p:blipFill>
        <p:spPr>
          <a:xfrm>
            <a:off x="1816262" y="-136635"/>
            <a:ext cx="5510526" cy="7131269"/>
          </a:xfrm>
          <a:prstGeom prst="rect">
            <a:avLst/>
          </a:prstGeom>
        </p:spPr>
      </p:pic>
    </p:spTree>
    <p:extLst>
      <p:ext uri="{BB962C8B-B14F-4D97-AF65-F5344CB8AC3E}">
        <p14:creationId xmlns:p14="http://schemas.microsoft.com/office/powerpoint/2010/main" val="2265266998"/>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304" y="383003"/>
            <a:ext cx="7963939" cy="602075"/>
          </a:xfrm>
        </p:spPr>
        <p:txBody>
          <a:bodyPr/>
          <a:lstStyle/>
          <a:p>
            <a:r>
              <a:rPr lang="en-US" sz="2800" dirty="0">
                <a:solidFill>
                  <a:srgbClr val="FFFFFF"/>
                </a:solidFill>
              </a:rPr>
              <a:t>https://</a:t>
            </a:r>
            <a:r>
              <a:rPr lang="en-US" sz="2800" dirty="0" err="1">
                <a:solidFill>
                  <a:srgbClr val="FFFFFF"/>
                </a:solidFill>
              </a:rPr>
              <a:t>gemmell-posts.com</a:t>
            </a:r>
            <a:endParaRPr lang="en-US" sz="2800" dirty="0">
              <a:solidFill>
                <a:srgbClr val="FFFFFF"/>
              </a:solidFill>
            </a:endParaRPr>
          </a:p>
        </p:txBody>
      </p:sp>
      <p:pic>
        <p:nvPicPr>
          <p:cNvPr id="6" name="Picture 5" descr="Graphical user interface, text, website&#10;&#10;Description automatically generated">
            <a:extLst>
              <a:ext uri="{FF2B5EF4-FFF2-40B4-BE49-F238E27FC236}">
                <a16:creationId xmlns:a16="http://schemas.microsoft.com/office/drawing/2014/main" id="{C527AECB-A443-C5E1-3475-F0FC864345FE}"/>
              </a:ext>
            </a:extLst>
          </p:cNvPr>
          <p:cNvPicPr>
            <a:picLocks noChangeAspect="1"/>
          </p:cNvPicPr>
          <p:nvPr/>
        </p:nvPicPr>
        <p:blipFill>
          <a:blip r:embed="rId2"/>
          <a:stretch>
            <a:fillRect/>
          </a:stretch>
        </p:blipFill>
        <p:spPr>
          <a:xfrm>
            <a:off x="1300745" y="985078"/>
            <a:ext cx="6523055" cy="5689680"/>
          </a:xfrm>
          <a:prstGeom prst="rect">
            <a:avLst/>
          </a:prstGeom>
        </p:spPr>
      </p:pic>
      <p:pic>
        <p:nvPicPr>
          <p:cNvPr id="9" name="Picture 8">
            <a:extLst>
              <a:ext uri="{FF2B5EF4-FFF2-40B4-BE49-F238E27FC236}">
                <a16:creationId xmlns:a16="http://schemas.microsoft.com/office/drawing/2014/main" id="{A3953607-48E8-56CC-6939-1BC3E3FB39E1}"/>
              </a:ext>
            </a:extLst>
          </p:cNvPr>
          <p:cNvPicPr>
            <a:picLocks noChangeAspect="1"/>
          </p:cNvPicPr>
          <p:nvPr/>
        </p:nvPicPr>
        <p:blipFill>
          <a:blip r:embed="rId3"/>
          <a:stretch>
            <a:fillRect/>
          </a:stretch>
        </p:blipFill>
        <p:spPr>
          <a:xfrm>
            <a:off x="6877517" y="98929"/>
            <a:ext cx="2152761" cy="853627"/>
          </a:xfrm>
          <a:prstGeom prst="rect">
            <a:avLst/>
          </a:prstGeom>
        </p:spPr>
      </p:pic>
      <p:pic>
        <p:nvPicPr>
          <p:cNvPr id="12" name="Picture 11">
            <a:extLst>
              <a:ext uri="{FF2B5EF4-FFF2-40B4-BE49-F238E27FC236}">
                <a16:creationId xmlns:a16="http://schemas.microsoft.com/office/drawing/2014/main" id="{FEED9344-1359-B89B-65C4-23AA65768979}"/>
              </a:ext>
            </a:extLst>
          </p:cNvPr>
          <p:cNvPicPr>
            <a:picLocks noChangeAspect="1"/>
          </p:cNvPicPr>
          <p:nvPr/>
        </p:nvPicPr>
        <p:blipFill>
          <a:blip r:embed="rId3"/>
          <a:stretch>
            <a:fillRect/>
          </a:stretch>
        </p:blipFill>
        <p:spPr>
          <a:xfrm>
            <a:off x="118634" y="98930"/>
            <a:ext cx="2152761" cy="853627"/>
          </a:xfrm>
          <a:prstGeom prst="rect">
            <a:avLst/>
          </a:prstGeom>
        </p:spPr>
      </p:pic>
    </p:spTree>
    <p:extLst>
      <p:ext uri="{BB962C8B-B14F-4D97-AF65-F5344CB8AC3E}">
        <p14:creationId xmlns:p14="http://schemas.microsoft.com/office/powerpoint/2010/main" val="1998169734"/>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xmlns:p14="http://schemas.microsoft.com/office/powerpoint/2010/main" spd="slow" advClick="0" advTm="10000"/>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bit">
  <a:themeElements>
    <a:clrScheme name="Orbit">
      <a:dk1>
        <a:srgbClr val="FFFFFF"/>
      </a:dk1>
      <a:lt1>
        <a:srgbClr val="000000"/>
      </a:lt1>
      <a:dk2>
        <a:srgbClr val="212C28"/>
      </a:dk2>
      <a:lt2>
        <a:srgbClr val="7C9BA5"/>
      </a:lt2>
      <a:accent1>
        <a:srgbClr val="F2D908"/>
      </a:accent1>
      <a:accent2>
        <a:srgbClr val="9DE61E"/>
      </a:accent2>
      <a:accent3>
        <a:srgbClr val="0D8BE6"/>
      </a:accent3>
      <a:accent4>
        <a:srgbClr val="C61B1B"/>
      </a:accent4>
      <a:accent5>
        <a:srgbClr val="E26F08"/>
      </a:accent5>
      <a:accent6>
        <a:srgbClr val="8D35D1"/>
      </a:accent6>
      <a:hlink>
        <a:srgbClr val="ECBF0B"/>
      </a:hlink>
      <a:folHlink>
        <a:srgbClr val="F4E5A8"/>
      </a:folHlink>
    </a:clrScheme>
    <a:fontScheme name="Orbit">
      <a:majorFont>
        <a:latin typeface="Candara"/>
        <a:ea typeface=""/>
        <a:cs typeface=""/>
        <a:font script="Jpan" typeface="ＭＳ Ｐゴシック"/>
      </a:majorFont>
      <a:minorFont>
        <a:latin typeface="Candara"/>
        <a:ea typeface=""/>
        <a:cs typeface=""/>
        <a:font script="Jpan" typeface="ＭＳ Ｐゴシック"/>
      </a:minorFont>
    </a:fontScheme>
    <a:fmtScheme name="Orbit">
      <a:fillStyleLst>
        <a:solidFill>
          <a:schemeClr val="phClr"/>
        </a:solidFill>
        <a:solidFill>
          <a:schemeClr val="phClr">
            <a:shade val="80000"/>
          </a:schemeClr>
        </a:solidFill>
        <a:gradFill rotWithShape="1">
          <a:gsLst>
            <a:gs pos="0">
              <a:schemeClr val="phClr">
                <a:shade val="30000"/>
                <a:satMod val="100000"/>
              </a:schemeClr>
            </a:gs>
            <a:gs pos="80000">
              <a:schemeClr val="phClr">
                <a:shade val="90000"/>
                <a:satMod val="100000"/>
              </a:schemeClr>
            </a:gs>
            <a:gs pos="100000">
              <a:schemeClr val="phClr">
                <a:tint val="90000"/>
                <a:shade val="100000"/>
                <a:satMod val="150000"/>
              </a:schemeClr>
            </a:gs>
          </a:gsLst>
          <a:lin ang="16200000" scaled="0"/>
        </a:gradFill>
      </a:fillStyleLst>
      <a:lnStyleLst>
        <a:ln w="12700" cap="flat" cmpd="sng" algn="ctr">
          <a:solidFill>
            <a:schemeClr val="phClr">
              <a:shade val="95000"/>
              <a:satMod val="105000"/>
            </a:schemeClr>
          </a:solidFill>
          <a:prstDash val="solid"/>
        </a:ln>
        <a:ln w="31750" cap="flat" cmpd="sng" algn="ctr">
          <a:solidFill>
            <a:schemeClr val="phClr">
              <a:shade val="90000"/>
            </a:schemeClr>
          </a:solidFill>
          <a:prstDash val="solid"/>
        </a:ln>
        <a:ln w="76200" cap="flat" cmpd="sng" algn="ctr">
          <a:solidFill>
            <a:schemeClr val="phClr"/>
          </a:solidFill>
          <a:prstDash val="solid"/>
        </a:ln>
      </a:lnStyleLst>
      <a:effectStyleLst>
        <a:effectStyle>
          <a:effectLst/>
        </a:effectStyle>
        <a:effectStyle>
          <a:effectLst>
            <a:outerShdw blurRad="228600" dist="38100" dir="5400000" sx="104000" sy="104000" algn="ctr" rotWithShape="0">
              <a:srgbClr val="000000">
                <a:alpha val="80000"/>
              </a:srgbClr>
            </a:outerShdw>
          </a:effectLst>
        </a:effectStyle>
        <a:effectStyle>
          <a:effectLst>
            <a:outerShdw blurRad="317500" dist="381000" dir="5400000" sx="90000" sy="20000" rotWithShape="0">
              <a:srgbClr val="000000">
                <a:alpha val="40000"/>
              </a:srgbClr>
            </a:outerShdw>
          </a:effectLst>
          <a:scene3d>
            <a:camera prst="orthographicFront">
              <a:rot lat="0" lon="0" rev="0"/>
            </a:camera>
            <a:lightRig rig="balanced" dir="t"/>
          </a:scene3d>
          <a:sp3d prstMaterial="metal">
            <a:bevelT w="254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lin ang="5400000" scaled="0"/>
        </a:gradFill>
        <a:blipFill rotWithShape="1">
          <a:blip xmlns:r="http://schemas.openxmlformats.org/officeDocument/2006/relationships" r:embed="rId1">
            <a:duotone>
              <a:schemeClr val="phClr">
                <a:shade val="1000"/>
                <a:lumMod val="80000"/>
              </a:schemeClr>
              <a:schemeClr val="phClr">
                <a:satMod val="360000"/>
                <a:lumMod val="14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7312</TotalTime>
  <Words>637</Words>
  <Application>Microsoft Macintosh PowerPoint</Application>
  <PresentationFormat>On-screen Show (4:3)</PresentationFormat>
  <Paragraphs>75</Paragraphs>
  <Slides>17</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Candara</vt:lpstr>
      <vt:lpstr>Orbit</vt:lpstr>
      <vt:lpstr>Creating Ensemble Synergy</vt:lpstr>
      <vt:lpstr>Let’s begin with music.</vt:lpstr>
      <vt:lpstr>Philosophical Foundation</vt:lpstr>
      <vt:lpstr>What is Music?</vt:lpstr>
      <vt:lpstr>Simply put…</vt:lpstr>
      <vt:lpstr>General To-Do:</vt:lpstr>
      <vt:lpstr>PowerPoint Presentation</vt:lpstr>
      <vt:lpstr>PowerPoint Presentation</vt:lpstr>
      <vt:lpstr>Why Teach Vocal Technique?</vt:lpstr>
      <vt:lpstr>PowerPoint Presentation</vt:lpstr>
      <vt:lpstr>PowerPoint Presentation</vt:lpstr>
      <vt:lpstr>PowerPoint Presentation</vt:lpstr>
      <vt:lpstr>Musical Expression and Movement</vt:lpstr>
      <vt:lpstr>Guidelines for Movement: Exploration and Discovery</vt:lpstr>
      <vt:lpstr>Let’s Get Moving!  The Movement/Singing Cycle</vt:lpstr>
      <vt:lpstr>PowerPoint Presentation</vt:lpstr>
      <vt:lpstr>https://gemmell-posts.com</vt:lpstr>
    </vt:vector>
  </TitlesOfParts>
  <Company>University of Colorado at Boulder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Loop the Loop!</dc:title>
  <dc:creator>Jeffrey Gemmell</dc:creator>
  <cp:lastModifiedBy>Jeffrey Gemmell</cp:lastModifiedBy>
  <cp:revision>131</cp:revision>
  <dcterms:created xsi:type="dcterms:W3CDTF">2012-02-20T01:15:24Z</dcterms:created>
  <dcterms:modified xsi:type="dcterms:W3CDTF">2023-04-22T18:06:57Z</dcterms:modified>
</cp:coreProperties>
</file>